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1" r:id="rId3"/>
    <p:sldId id="320" r:id="rId4"/>
    <p:sldId id="259" r:id="rId5"/>
    <p:sldId id="260" r:id="rId6"/>
    <p:sldId id="321" r:id="rId7"/>
    <p:sldId id="322" r:id="rId8"/>
    <p:sldId id="324" r:id="rId9"/>
    <p:sldId id="323" r:id="rId10"/>
    <p:sldId id="326" r:id="rId11"/>
    <p:sldId id="325" r:id="rId12"/>
    <p:sldId id="349" r:id="rId13"/>
    <p:sldId id="328" r:id="rId14"/>
    <p:sldId id="350" r:id="rId15"/>
    <p:sldId id="342" r:id="rId16"/>
    <p:sldId id="343" r:id="rId17"/>
    <p:sldId id="344" r:id="rId18"/>
    <p:sldId id="345" r:id="rId19"/>
    <p:sldId id="346" r:id="rId20"/>
    <p:sldId id="347" r:id="rId21"/>
    <p:sldId id="348" r:id="rId22"/>
    <p:sldId id="332" r:id="rId23"/>
    <p:sldId id="331" r:id="rId24"/>
    <p:sldId id="336" r:id="rId25"/>
    <p:sldId id="330" r:id="rId26"/>
    <p:sldId id="354" r:id="rId27"/>
    <p:sldId id="340" r:id="rId28"/>
    <p:sldId id="341" r:id="rId29"/>
    <p:sldId id="339" r:id="rId30"/>
    <p:sldId id="352" r:id="rId31"/>
    <p:sldId id="355" r:id="rId32"/>
    <p:sldId id="356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>
        <p:scale>
          <a:sx n="70" d="100"/>
          <a:sy n="70" d="100"/>
        </p:scale>
        <p:origin x="21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33D2-5212-4013-9B0A-2C1D37078771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3BE26-5ED6-47D3-8794-3E90281A70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703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33D2-5212-4013-9B0A-2C1D37078771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3BE26-5ED6-47D3-8794-3E90281A70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599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33D2-5212-4013-9B0A-2C1D37078771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3BE26-5ED6-47D3-8794-3E90281A70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80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33D2-5212-4013-9B0A-2C1D37078771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3BE26-5ED6-47D3-8794-3E90281A70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469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33D2-5212-4013-9B0A-2C1D37078771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3BE26-5ED6-47D3-8794-3E90281A70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662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33D2-5212-4013-9B0A-2C1D37078771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3BE26-5ED6-47D3-8794-3E90281A70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108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33D2-5212-4013-9B0A-2C1D37078771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3BE26-5ED6-47D3-8794-3E90281A70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928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33D2-5212-4013-9B0A-2C1D37078771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3BE26-5ED6-47D3-8794-3E90281A70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307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33D2-5212-4013-9B0A-2C1D37078771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3BE26-5ED6-47D3-8794-3E90281A70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087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33D2-5212-4013-9B0A-2C1D37078771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3BE26-5ED6-47D3-8794-3E90281A70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618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33D2-5212-4013-9B0A-2C1D37078771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3BE26-5ED6-47D3-8794-3E90281A70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813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633D2-5212-4013-9B0A-2C1D37078771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3BE26-5ED6-47D3-8794-3E90281A70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965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501" y="204468"/>
            <a:ext cx="4612997" cy="644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2791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لذت</a:t>
            </a:r>
            <a:r>
              <a:rPr lang="en-US" b="1" dirty="0">
                <a:solidFill>
                  <a:srgbClr val="C00000"/>
                </a:solidFill>
                <a:cs typeface="B Titr" panose="00000700000000000000" pitchFamily="2" charset="-78"/>
              </a:rPr>
              <a:t>(Pleasure)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526" y="1388897"/>
            <a:ext cx="11586948" cy="4351338"/>
          </a:xfrm>
        </p:spPr>
        <p:txBody>
          <a:bodyPr anchor="ctr"/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حالتی از رضایت و فرح بخشی جسمی، روحی و روانی می باشد که به دنبال یک سری از رفتارهای اروتیک بوجود می آید.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تحت تاثیر زمینه های شخصیتی، فرهنگی، اجتماعی، اقتصادی، مذهبی شکل می گیرد.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لذت جنسی هارمونی و هماهنگی در جسم و ذهن می باشد.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6370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لذت</a:t>
            </a:r>
            <a:r>
              <a:rPr lang="en-US" b="1" dirty="0">
                <a:solidFill>
                  <a:srgbClr val="C00000"/>
                </a:solidFill>
                <a:cs typeface="B Titr" panose="00000700000000000000" pitchFamily="2" charset="-78"/>
              </a:rPr>
              <a:t>(Pleasure)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012" y="1798329"/>
            <a:ext cx="11540888" cy="4351338"/>
          </a:xfrm>
        </p:spPr>
        <p:txBody>
          <a:bodyPr anchor="ctr"/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در بعضی از فرهنگها لذت را غیر ضروری و جز کالاهای لوکس در نظرمی گیرند. </a:t>
            </a:r>
          </a:p>
          <a:p>
            <a:pPr marL="0" indent="0" algn="just" rtl="1">
              <a:buNone/>
            </a:pPr>
            <a:r>
              <a:rPr lang="fa-IR" b="1" dirty="0">
                <a:cs typeface="B Nazanin" panose="00000400000000000000" pitchFamily="2" charset="-78"/>
              </a:rPr>
              <a:t>   و هنوز به عنوان یک محور اصلی و انگیزه در زندگی و رفتار اجتماعی در نظر گرفته نمی شود.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ویرجینیا جانسون لذت جنسی را به عنوان یک حس ارتباطی رضایت بخش که سبب تکامل انسان می شود. یاد کرده که به فرد با قدرتی خاص، احساس زندگی داده و به ان معنا            می بخشد.</a:t>
            </a:r>
          </a:p>
          <a:p>
            <a:pPr marL="0" indent="0" algn="just" rtl="1">
              <a:buNone/>
            </a:pP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764261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افزایش رضایتمندی جنسی با: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922" y="1896773"/>
            <a:ext cx="11558155" cy="4961227"/>
          </a:xfrm>
        </p:spPr>
        <p:txBody>
          <a:bodyPr anchor="ctr"/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خود شناسی و خود پنداره جنسی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خود کارآمدی جنسی 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خود ابراز گری جنسی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خود ارزشمندی جنسی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صمیمیت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خلاقیت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جذابیت</a:t>
            </a:r>
          </a:p>
          <a:p>
            <a:pPr algn="r" rtl="1"/>
            <a:endParaRPr lang="fa-IR" b="1" dirty="0">
              <a:cs typeface="B Nazanin" panose="00000400000000000000" pitchFamily="2" charset="-78"/>
            </a:endParaRPr>
          </a:p>
          <a:p>
            <a:pPr algn="r" rtl="1"/>
            <a:endParaRPr lang="fa-IR" b="1" dirty="0">
              <a:cs typeface="B Nazanin" panose="00000400000000000000" pitchFamily="2" charset="-78"/>
            </a:endParaRPr>
          </a:p>
          <a:p>
            <a:pPr algn="r" rtl="1"/>
            <a:endParaRPr lang="fa-IR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956739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خود شناسی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195" y="1825625"/>
            <a:ext cx="11491414" cy="4351338"/>
          </a:xfrm>
        </p:spPr>
        <p:txBody>
          <a:bodyPr>
            <a:normAutofit fontScale="47500" lnSpcReduction="20000"/>
          </a:bodyPr>
          <a:lstStyle/>
          <a:p>
            <a:pPr algn="just" rtl="1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B Nazanin"/>
                <a:cs typeface="B Nazanin" panose="00000400000000000000" pitchFamily="2" charset="-78"/>
              </a:rPr>
              <a:t>باید بتوانیم نقاط قوت، ضعف، فرصتها، تهدیدات، محدودیتها و موارد رشد و شکوفایی را شناسایی کنیم و ارزیابی کنیم و وضعیت روانی خود را در آن قسمت پایش کنیم </a:t>
            </a:r>
          </a:p>
          <a:p>
            <a:pPr marL="342900" lvl="0" indent="-342900" algn="just" rtl="1">
              <a:lnSpc>
                <a:spcPct val="150000"/>
              </a:lnSpc>
              <a:spcBef>
                <a:spcPct val="20000"/>
              </a:spcBef>
              <a:buFont typeface="Arial"/>
              <a:buChar char="•"/>
            </a:pPr>
            <a:r>
              <a:rPr lang="fa-IR" b="1" dirty="0">
                <a:solidFill>
                  <a:schemeClr val="bg1"/>
                </a:solidFill>
                <a:latin typeface="B Nazanin"/>
                <a:cs typeface="B Nazanin" panose="00000400000000000000" pitchFamily="2" charset="-78"/>
              </a:rPr>
              <a:t>بقوب</a:t>
            </a:r>
            <a:r>
              <a:rPr lang="fa-IR" sz="4500" b="1" dirty="0">
                <a:solidFill>
                  <a:prstClr val="black"/>
                </a:solidFill>
                <a:latin typeface="B Nazanin"/>
                <a:cs typeface="B Nazanin" panose="00000400000000000000" pitchFamily="2" charset="-78"/>
              </a:rPr>
              <a:t> * بتوانیم نقاط قوت، ضعف، فرصتها، تهدیدات، محدودیتها و موارد رشد و شکوفایی را در </a:t>
            </a:r>
            <a:r>
              <a:rPr lang="fa-IR" sz="4500" b="1" dirty="0">
                <a:solidFill>
                  <a:srgbClr val="002060"/>
                </a:solidFill>
                <a:latin typeface="B Nazanin"/>
                <a:cs typeface="B Nazanin" panose="00000400000000000000" pitchFamily="2" charset="-78"/>
              </a:rPr>
              <a:t>ابعاد مختلف وجودی </a:t>
            </a:r>
            <a:r>
              <a:rPr lang="fa-IR" sz="4500" b="1" dirty="0">
                <a:solidFill>
                  <a:prstClr val="black"/>
                </a:solidFill>
                <a:latin typeface="B Nazanin"/>
                <a:cs typeface="B Nazanin" panose="00000400000000000000" pitchFamily="2" charset="-78"/>
              </a:rPr>
              <a:t>خودمان شناسایی کنیم و ارزیابی کنیم و وضعیت روانی خود را در آن قسمت پایش کنیم. </a:t>
            </a:r>
          </a:p>
          <a:p>
            <a:pPr marL="342900" lvl="0" indent="-342900" algn="just" rtl="1">
              <a:lnSpc>
                <a:spcPct val="150000"/>
              </a:lnSpc>
              <a:spcBef>
                <a:spcPct val="20000"/>
              </a:spcBef>
              <a:buFont typeface="Arial"/>
              <a:buChar char="•"/>
            </a:pPr>
            <a:r>
              <a:rPr lang="fa-IR" sz="4500" b="1" dirty="0">
                <a:solidFill>
                  <a:prstClr val="black"/>
                </a:solidFill>
                <a:latin typeface="B Nazanin"/>
                <a:cs typeface="B Nazanin" panose="00000400000000000000" pitchFamily="2" charset="-78"/>
              </a:rPr>
              <a:t>خود اگاهی از هجده ماهگی شروع وتا اخر عمر ادامه دارد</a:t>
            </a:r>
          </a:p>
          <a:p>
            <a:pPr marL="342900" lvl="0" indent="-342900" algn="just" rtl="1">
              <a:lnSpc>
                <a:spcPct val="150000"/>
              </a:lnSpc>
              <a:spcBef>
                <a:spcPct val="20000"/>
              </a:spcBef>
              <a:buFont typeface="Arial"/>
              <a:buChar char="•"/>
            </a:pPr>
            <a:endParaRPr lang="en-US" sz="2400" b="1" dirty="0">
              <a:solidFill>
                <a:prstClr val="black"/>
              </a:solidFill>
              <a:latin typeface="B Nazanin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B Nazanin"/>
                <a:cs typeface="B Nazanin" panose="00000400000000000000" pitchFamily="2" charset="-78"/>
              </a:rPr>
              <a:t>ضعف، فرصتها، تهدیدات، محدودیتها و موارد شناسایی کنیم و ارزیابی کنیم و وضعیت روانی خود را در آن قسمت پایش کنیم </a:t>
            </a:r>
          </a:p>
          <a:p>
            <a:pPr algn="just" rtl="1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B Nazanin"/>
                <a:cs typeface="B Nazanin" panose="00000400000000000000" pitchFamily="2" charset="-78"/>
              </a:rPr>
              <a:t>خود اگاهی از هجده ماهگی شروع وتا اخر عمر ادامه دارد</a:t>
            </a:r>
          </a:p>
          <a:p>
            <a:pPr algn="just" rtl="1">
              <a:lnSpc>
                <a:spcPct val="150000"/>
              </a:lnSpc>
            </a:pPr>
            <a:endParaRPr lang="en-US" b="1" dirty="0">
              <a:solidFill>
                <a:schemeClr val="bg1"/>
              </a:solidFill>
              <a:latin typeface="B Nazanin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B Nazanin"/>
                <a:cs typeface="B Nazanin" panose="00000400000000000000" pitchFamily="2" charset="-78"/>
              </a:rPr>
              <a:t>مر ادامه دارد</a:t>
            </a:r>
          </a:p>
          <a:p>
            <a:pPr algn="just" rtl="1">
              <a:lnSpc>
                <a:spcPct val="150000"/>
              </a:lnSpc>
            </a:pPr>
            <a:endParaRPr lang="en-US" b="1" dirty="0">
              <a:solidFill>
                <a:schemeClr val="bg1"/>
              </a:solidFill>
              <a:latin typeface="B Nazanin"/>
              <a:cs typeface="B Nazanin" panose="00000400000000000000" pitchFamily="2" charset="-78"/>
            </a:endParaRPr>
          </a:p>
          <a:p>
            <a:pPr algn="just"/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56397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مهمترین ارگان جنسی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77045" y="1825625"/>
            <a:ext cx="5476010" cy="407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8636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0755" y="135082"/>
            <a:ext cx="8312727" cy="648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5678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سکس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535" y="1825625"/>
            <a:ext cx="11846256" cy="4351338"/>
          </a:xfrm>
        </p:spPr>
        <p:txBody>
          <a:bodyPr/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خصوصیات بیولوژیک جنسی در فرد که شامل کروموزوم ها در خان</a:t>
            </a:r>
            <a:r>
              <a:rPr lang="en-US" b="1" dirty="0">
                <a:cs typeface="B Nazanin" panose="00000400000000000000" pitchFamily="2" charset="-78"/>
              </a:rPr>
              <a:t>xx </a:t>
            </a:r>
            <a:r>
              <a:rPr lang="fa-IR" b="1" dirty="0">
                <a:cs typeface="B Nazanin" panose="00000400000000000000" pitchFamily="2" charset="-78"/>
              </a:rPr>
              <a:t> و در آقایان</a:t>
            </a:r>
            <a:r>
              <a:rPr lang="en-US" b="1" dirty="0" err="1">
                <a:cs typeface="B Nazanin" panose="00000400000000000000" pitchFamily="2" charset="-78"/>
              </a:rPr>
              <a:t>xy</a:t>
            </a:r>
            <a:r>
              <a:rPr lang="fa-IR" b="1" dirty="0">
                <a:cs typeface="B Nazanin" panose="00000400000000000000" pitchFamily="2" charset="-78"/>
              </a:rPr>
              <a:t> می باشد.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هورمون ها: ترشح استروژن و پروژسترون در خانمها و تستوسترون در آقایان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صفات ثانویه جنسی : ریش و سبیل و صدای بم در آقایان و رشد پستانها در خانم ها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159288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هویت جنسیتی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282" y="1866569"/>
            <a:ext cx="11135436" cy="4351338"/>
          </a:xfrm>
        </p:spPr>
        <p:txBody>
          <a:bodyPr/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هویت جنسی از سن سه سالگی شکل می گیرد و با احساس راحتی نسبت به جنسیت و اندام جنسی تعریف می شود.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95810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گرایش جنسی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534" y="1825625"/>
            <a:ext cx="11258266" cy="4351338"/>
          </a:xfrm>
        </p:spPr>
        <p:txBody>
          <a:bodyPr/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جهت گیری جنسی به دنبال تکانه های جنسی ایجاد می گردد. 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در بعضی افراد این جهت گیری به سمت جنس مخالف، در بعضی جنس موافق،در بعضی هر دو جنسی و در برخی افراد جهت گیری به هیچ جنسی ندارد.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89476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تمایلات جنسی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899" y="1825625"/>
            <a:ext cx="11039901" cy="4351338"/>
          </a:xfrm>
        </p:spPr>
        <p:txBody>
          <a:bodyPr/>
          <a:lstStyle/>
          <a:p>
            <a:pPr algn="ctr" rtl="1"/>
            <a:r>
              <a:rPr lang="fa-IR" dirty="0">
                <a:cs typeface="B Titr" panose="00000700000000000000" pitchFamily="2" charset="-78"/>
              </a:rPr>
              <a:t>نکته 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دنیای محرکات جنسی افراد متفاوت است و الزاما زیبای ظاهری نیست.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گاهی مواقع خود فرد برای شما محرکه فارغ از نوع پوشش، لحن صدا و زیباییهای ظاهری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عشق رمانتیک یعنی فرد در عقل، ذهن و قلب شما جای دارد.</a:t>
            </a:r>
          </a:p>
        </p:txBody>
      </p:sp>
    </p:spTree>
    <p:extLst>
      <p:ext uri="{BB962C8B-B14F-4D97-AF65-F5344CB8AC3E}">
        <p14:creationId xmlns:p14="http://schemas.microsoft.com/office/powerpoint/2010/main" val="3366189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73768" y="2223274"/>
            <a:ext cx="10680032" cy="4634726"/>
          </a:xfrm>
        </p:spPr>
        <p:txBody>
          <a:bodyPr anchor="ctr">
            <a:noAutofit/>
          </a:bodyPr>
          <a:lstStyle/>
          <a:p>
            <a:pPr algn="r" rtl="1">
              <a:lnSpc>
                <a:spcPct val="17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endParaRPr lang="fa-IR" sz="2400" dirty="0">
              <a:cs typeface="B Nazanin"/>
            </a:endParaRPr>
          </a:p>
          <a:p>
            <a:pPr algn="r" rtl="1">
              <a:lnSpc>
                <a:spcPct val="17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cs typeface="B Titr" panose="00000700000000000000" pitchFamily="2" charset="-78"/>
              </a:rPr>
              <a:t>تهیه کنندگان:</a:t>
            </a:r>
            <a:endParaRPr lang="en-US" sz="2400" b="1" dirty="0">
              <a:cs typeface="B Titr" panose="00000700000000000000" pitchFamily="2" charset="-78"/>
            </a:endParaRPr>
          </a:p>
          <a:p>
            <a:pPr algn="r" rtl="1">
              <a:lnSpc>
                <a:spcPct val="17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/>
              </a:rPr>
              <a:t>پلینوس رمضان نژاد، کارشناس ارشد مشاوره در مامایی، مدرس سلامت جنسی و فرزند آوری</a:t>
            </a:r>
          </a:p>
          <a:p>
            <a:pPr algn="r" rtl="1">
              <a:lnSpc>
                <a:spcPct val="17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/>
              </a:rPr>
              <a:t>مهشید طباخیان، کارشناس مامایی، مدرس سلامت جنسی و فرزند آوری </a:t>
            </a:r>
          </a:p>
          <a:p>
            <a:pPr algn="r" rtl="1">
              <a:lnSpc>
                <a:spcPct val="17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/>
              </a:rPr>
              <a:t>مرکز بهداشت شماره یک اصفهان - مرکز مشاوره حین ازدواج ابن سینا اصفهان</a:t>
            </a:r>
            <a:endParaRPr lang="en-US" sz="2400" b="1" dirty="0">
              <a:cs typeface="B Nazani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2073F0-AF87-4D8E-85BA-A6581BD90714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+mj-ea"/>
              <a:cs typeface="+mj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4648C8-C1E6-448C-A90C-0A66DCDC38D4}"/>
              </a:ext>
            </a:extLst>
          </p:cNvPr>
          <p:cNvSpPr txBox="1"/>
          <p:nvPr/>
        </p:nvSpPr>
        <p:spPr>
          <a:xfrm>
            <a:off x="673768" y="601579"/>
            <a:ext cx="106800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>
                <a:solidFill>
                  <a:srgbClr val="C00000"/>
                </a:solidFill>
                <a:cs typeface="B Titr" panose="00000700000000000000" pitchFamily="2" charset="-78"/>
              </a:rPr>
              <a:t>سلامت جنسی و باروری، عوارض پیشگیری از بارداری</a:t>
            </a:r>
          </a:p>
          <a:p>
            <a:pPr algn="ctr"/>
            <a:r>
              <a:rPr lang="fa-IR" sz="4000" dirty="0">
                <a:solidFill>
                  <a:srgbClr val="C00000"/>
                </a:solidFill>
                <a:cs typeface="B Titr" panose="00000700000000000000" pitchFamily="2" charset="-78"/>
              </a:rPr>
              <a:t>(</a:t>
            </a:r>
            <a:r>
              <a:rPr lang="fa-IR" sz="4000" dirty="0">
                <a:solidFill>
                  <a:srgbClr val="C00000"/>
                </a:solidFill>
                <a:cs typeface="2  Farnaz" panose="00000400000000000000" pitchFamily="2" charset="-78"/>
              </a:rPr>
              <a:t>رضایت جنسی</a:t>
            </a:r>
            <a:r>
              <a:rPr lang="fa-IR" sz="4000" dirty="0">
                <a:solidFill>
                  <a:srgbClr val="C00000"/>
                </a:solidFill>
                <a:cs typeface="B Titr" panose="00000700000000000000" pitchFamily="2" charset="-78"/>
              </a:rPr>
              <a:t>)</a:t>
            </a:r>
            <a:endParaRPr lang="en-US" sz="40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869363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نقش های جنسیتی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364" y="1825625"/>
            <a:ext cx="11135436" cy="4351338"/>
          </a:xfrm>
        </p:spPr>
        <p:txBody>
          <a:bodyPr/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نقش ها و مسئولیت های مختلف مردان و زنان است که بوسیله جامعه، فرهنگ، سنت، و مذهب ساخته می شود.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تحت تاثیر آموزش، تجربیات، شرایط زندگی، نسل، سن و محل سکونت تغییر می کند.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127848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عملکرد جنسی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36476" y="2030342"/>
            <a:ext cx="12119212" cy="4351338"/>
          </a:xfrm>
        </p:spPr>
        <p:txBody>
          <a:bodyPr/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در واقع حرکت فیزیکال و تناسلی است که شما وارد یک تعامل جنسی می شوید و از تمام حواس پنجگانه استفاده می کنید. 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عملکرد جنسی 4 مرحله دارد شامل میل، معاشقه، ارضای جنسی و آرامش است.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42015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خود کارآمدی جنسی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364" y="1825625"/>
            <a:ext cx="11696132" cy="4351338"/>
          </a:xfrm>
        </p:spPr>
        <p:txBody>
          <a:bodyPr anchor="ctr"/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بسندگی جنسی یعنی شما درک درستی از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دنیای جنسی </a:t>
            </a:r>
            <a:r>
              <a:rPr lang="fa-IR" b="1" dirty="0">
                <a:cs typeface="B Nazanin" panose="00000400000000000000" pitchFamily="2" charset="-78"/>
              </a:rPr>
              <a:t>داشته باشید و احساس کنید بر انچه هستیدو انچه دارید کنترل کافی دارید.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میدانم چه رابطه ای را انتخاب کرده ام وچه رفتاری را انجام میدهم پس تصمیم درست می گیرم وخود را محکوم به تصمیم بقیه نمی دانم.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86251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خود ابراز گری جنسی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830" y="1825625"/>
            <a:ext cx="11230970" cy="4351338"/>
          </a:xfrm>
        </p:spPr>
        <p:txBody>
          <a:bodyPr/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به معنای ابراز عقاید، هیجانات، نیازها، افکار به صورت محترمانه و با رعایت حقوق دیگران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در ابراز گری پیام ها به صورت شفاف است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توصیف غیر قضاوتمندانه از رفتارهایی که مستلزم تغییر است.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برون ریزی هیجانات به صورت مدیریت شده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درخواست مستقیم و مشخص تغییر رفتار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77458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b="1" dirty="0">
                <a:solidFill>
                  <a:srgbClr val="C00000"/>
                </a:solidFill>
                <a:cs typeface="B Titr" panose="00000700000000000000" pitchFamily="2" charset="-78"/>
              </a:rPr>
              <a:t>روش صحیح گفتگو</a:t>
            </a:r>
            <a:endParaRPr lang="en-US" sz="32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r" rtl="1">
              <a:lnSpc>
                <a:spcPct val="150000"/>
              </a:lnSpc>
            </a:pPr>
            <a:r>
              <a:rPr lang="fa-IR" dirty="0">
                <a:cs typeface="B Titr" panose="00000700000000000000" pitchFamily="2" charset="-78"/>
              </a:rPr>
              <a:t>تکنیک مانا: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م</a:t>
            </a:r>
            <a:r>
              <a:rPr lang="fa-IR" b="1" dirty="0">
                <a:cs typeface="B Nazanin" panose="00000400000000000000" pitchFamily="2" charset="-78"/>
              </a:rPr>
              <a:t>(مشاهده): امروز صبح همه جا مرتب بود، الان لباسهات روی صندلی ریخته شده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ا</a:t>
            </a:r>
            <a:r>
              <a:rPr lang="fa-IR" b="1" dirty="0">
                <a:cs typeface="B Nazanin" panose="00000400000000000000" pitchFamily="2" charset="-78"/>
              </a:rPr>
              <a:t>(احساس): احساس آشوب و کلافگی دارم.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ن</a:t>
            </a:r>
            <a:r>
              <a:rPr lang="fa-IR" b="1" dirty="0">
                <a:cs typeface="B Nazanin" panose="00000400000000000000" pitchFamily="2" charset="-78"/>
              </a:rPr>
              <a:t>(نیاز) : نیاز دارم با من همکاری کنید.(با جمله من شروع شود)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ا</a:t>
            </a:r>
            <a:r>
              <a:rPr lang="fa-IR" b="1" dirty="0">
                <a:cs typeface="B Nazanin" panose="00000400000000000000" pitchFamily="2" charset="-78"/>
              </a:rPr>
              <a:t>( انتظار) : میشه خواهش کنم لباسهاتون رو سرجایش بگذارید.  </a:t>
            </a:r>
          </a:p>
          <a:p>
            <a:pPr algn="r" rtl="1">
              <a:lnSpc>
                <a:spcPct val="150000"/>
              </a:lnSpc>
            </a:pPr>
            <a:endParaRPr lang="fa-IR" dirty="0">
              <a:cs typeface="B Nazanin" panose="00000400000000000000" pitchFamily="2" charset="-78"/>
            </a:endParaRPr>
          </a:p>
          <a:p>
            <a:pPr marL="0" indent="0" algn="ctr" rtl="1">
              <a:lnSpc>
                <a:spcPct val="150000"/>
              </a:lnSpc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گفتگو باید صادقانه، محترمانه، مودبانه، جراتمندانه  و با لطافت باشد تا باعث نفوذ کلام گردد.</a:t>
            </a:r>
            <a:endParaRPr lang="en-US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4402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خود ارزشمندی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1825625"/>
            <a:ext cx="11832609" cy="4351338"/>
          </a:xfrm>
        </p:spPr>
        <p:txBody>
          <a:bodyPr/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نحوه نگرش و قضاوت شما درباره خودتان است.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میزان ارزشی که برای خود قائل هستید.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زمانی از احساس ارزشمندی مطلوبی برخوردارید که خود را همانطور که هستید بپذیرید.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تصورات باورها که درموردمسایل جنسی دارند رفتارها را تنظیم می کند هرچه این خود پنداره بهترعملکرد بهتر را به دنبال دارد.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تصویر بدنی مثبت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اعتماد به عملکردجنسی خود ودرخواست خواسته ها  واجتناب از ناخواسته ها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پذیرش خود</a:t>
            </a:r>
          </a:p>
          <a:p>
            <a:pPr algn="r" rtl="1"/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268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19200" y="274638"/>
            <a:ext cx="10363200" cy="1045007"/>
          </a:xfrm>
        </p:spPr>
        <p:txBody>
          <a:bodyPr anchor="ctr">
            <a:normAutofit/>
          </a:bodyPr>
          <a:lstStyle/>
          <a:p>
            <a:pPr algn="ctr" rtl="1">
              <a:buClr>
                <a:schemeClr val="bg1"/>
              </a:buClr>
            </a:pPr>
            <a:r>
              <a:rPr lang="fa-IR" sz="3200" b="1" dirty="0">
                <a:solidFill>
                  <a:srgbClr val="C00000"/>
                </a:solidFill>
                <a:cs typeface="B Titr" panose="00000700000000000000" pitchFamily="2" charset="-78"/>
              </a:rPr>
              <a:t>تصورات بدنی منفی</a:t>
            </a:r>
            <a:endParaRPr lang="en-US" sz="32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 anchor="ctr">
            <a:normAutofit/>
          </a:bodyPr>
          <a:lstStyle/>
          <a:p>
            <a:pPr algn="r" rtl="1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000" b="1" dirty="0">
                <a:cs typeface="B Nazanin" panose="00000400000000000000" pitchFamily="2" charset="-78"/>
              </a:rPr>
              <a:t>* تصورات بدنی منفی یکی از بزرگترین موانع بروز لذت، تمایل و پاسخگویی جنسی خصوصا در زنان است.</a:t>
            </a:r>
          </a:p>
          <a:p>
            <a:pPr algn="r" rtl="1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000" b="1" dirty="0">
                <a:cs typeface="B Nazanin" panose="00000400000000000000" pitchFamily="2" charset="-78"/>
              </a:rPr>
              <a:t>* کاهش اعتماد به نفس  </a:t>
            </a:r>
          </a:p>
          <a:p>
            <a:pPr algn="r" rtl="1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000" b="1" dirty="0">
                <a:cs typeface="B Nazanin" panose="00000400000000000000" pitchFamily="2" charset="-78"/>
              </a:rPr>
              <a:t>* میل به برقراری رابطه جنسی در مکان تاریک</a:t>
            </a:r>
          </a:p>
          <a:p>
            <a:pPr algn="r" rtl="1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000" b="1" dirty="0">
                <a:cs typeface="B Nazanin" panose="00000400000000000000" pitchFamily="2" charset="-78"/>
              </a:rPr>
              <a:t>* ترغیب به عمل های زبیایی</a:t>
            </a:r>
          </a:p>
          <a:p>
            <a:pPr algn="r" rtl="1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انچه شما را برای همسرتان جذاب می کند صمیمیت، احترام، همدلی، درک متقابل و ارتباط موثر است.</a:t>
            </a:r>
            <a:endParaRPr 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184187"/>
            <a:ext cx="3336324" cy="22646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2073F0-AF87-4D8E-85BA-A6581BD90714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16159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صمیمیت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یعنی راحت بودن بتوانیم نیازها خواسته ها انتظارات علایق سلایق ترجیحات افکار احساساتمان را با یکدیگر بیان کنیم.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صمیمیت انواع مختلف دارد مثل فکری و عقلانی احساسی  و روان شناختی مالی تفریحی جسمی جنسی معنوی زیبایی شناختی  اجتماعی زمانی است.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صمیمیت باعث احساس تعلق ونزدیکی را تقویت می کند.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با دانستن زبان عشق یکدیگر میتوانیم ان را افزایش دهیم(کلامی لمسی همراهی مناسبتی خدمتی)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یادمان باشد صمیمیت به ما این اجازه را نمی دهد که وارد مرزهای دیگران بشویم. </a:t>
            </a:r>
          </a:p>
          <a:p>
            <a:pPr marL="0" indent="0" algn="just" rtl="1">
              <a:buNone/>
            </a:pPr>
            <a:r>
              <a:rPr lang="fa-IR" b="1" dirty="0">
                <a:cs typeface="B Nazanin" panose="00000400000000000000" pitchFamily="2" charset="-78"/>
              </a:rPr>
              <a:t>            </a:t>
            </a:r>
            <a:r>
              <a:rPr lang="fa-IR" dirty="0">
                <a:cs typeface="B Titr" panose="00000700000000000000" pitchFamily="2" charset="-78"/>
              </a:rPr>
              <a:t>نزدیکی زیاد ملال آورد ببار                مژگان اگر به چشم رسد خار می شود</a:t>
            </a:r>
          </a:p>
        </p:txBody>
      </p:sp>
    </p:spTree>
    <p:extLst>
      <p:ext uri="{BB962C8B-B14F-4D97-AF65-F5344CB8AC3E}">
        <p14:creationId xmlns:p14="http://schemas.microsoft.com/office/powerpoint/2010/main" val="22186010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صمیمیت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773" y="1825625"/>
            <a:ext cx="11764370" cy="4351338"/>
          </a:xfrm>
        </p:spPr>
        <p:txBody>
          <a:bodyPr>
            <a:norm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صمیمیت با احترام شروع باریسک ادامه وبا اعتماد ختم می شود.</a:t>
            </a:r>
            <a:endParaRPr lang="en-US" sz="3200" b="1" dirty="0">
              <a:cs typeface="B Nazanin" panose="00000400000000000000" pitchFamily="2" charset="-78"/>
            </a:endParaRPr>
          </a:p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برای ایجاد صمیمیت نیاز به مراقبت و همدلی می باشد.</a:t>
            </a:r>
          </a:p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برای صمیمیت باید در وضعیت مشاهده، گوش دادن، تحلیل کردن و آزمودن باشیم تابتوانیم نیاز خود و طرف مقابل را درک کنیم.</a:t>
            </a:r>
          </a:p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کنترل گری سم صمیمت است.</a:t>
            </a:r>
          </a:p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برای صمیمیت قدر شناسی لازم است.( شناسایی،ابراز دریافت )</a:t>
            </a:r>
          </a:p>
          <a:p>
            <a:pPr algn="r" rtl="1"/>
            <a:endParaRPr lang="en-US" sz="32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36309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>
                <a:solidFill>
                  <a:srgbClr val="C00000"/>
                </a:solidFill>
                <a:cs typeface="B Titr" panose="00000700000000000000" pitchFamily="2" charset="-78"/>
              </a:rPr>
              <a:t>چند نکته در باب مهارت همدلی</a:t>
            </a:r>
            <a:endParaRPr lang="en-US" sz="40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همدلی یعنی بتوانیم از دریچه نگاه او به مسایل نگاه کنیم. 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همدلی هیجانی یعنی احساس طرف مقابل را تجربه کنم.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همدلی شناختی یعنی من تصور کنم او الان چه حسی دارد.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نیازهای خودم را در نظر بگیرم نیازهای او را هم در نظر بگیرم.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همدلی یعنی درک طرف مقابل وفهمیدن او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همدلی تایید کردن وحق دادن نیست.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93514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رضایت جنسی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027" y="1123260"/>
            <a:ext cx="12032973" cy="4351338"/>
          </a:xfrm>
        </p:spPr>
        <p:txBody>
          <a:bodyPr anchor="ctr">
            <a:normAutofit/>
          </a:bodyPr>
          <a:lstStyle/>
          <a:p>
            <a:pPr algn="ctr" rtl="1"/>
            <a:r>
              <a:rPr lang="fa-IR" sz="2200" b="1" dirty="0">
                <a:cs typeface="B Nazanin" panose="00000400000000000000" pitchFamily="2" charset="-78"/>
              </a:rPr>
              <a:t>مطالعات متعددی ثابت کرده اند که رضایتمندی جنسی یکی از مولفه های مهم رضایت مندی زناشویی وتاهل می باشد.</a:t>
            </a:r>
            <a:endParaRPr lang="en-US" sz="22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05593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112734"/>
            <a:ext cx="10515600" cy="1325563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>
                <a:solidFill>
                  <a:srgbClr val="C00000"/>
                </a:solidFill>
                <a:cs typeface="B Titr" panose="00000700000000000000" pitchFamily="2" charset="-78"/>
              </a:rPr>
              <a:t>خلاقیت</a:t>
            </a:r>
            <a:endParaRPr lang="en-US" sz="36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027" y="4437350"/>
            <a:ext cx="3904735" cy="2062304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477672" y="1032372"/>
            <a:ext cx="11714328" cy="4441412"/>
          </a:xfrm>
        </p:spPr>
        <p:txBody>
          <a:bodyPr anchor="ctr">
            <a:normAutofit/>
          </a:bodyPr>
          <a:lstStyle/>
          <a:p>
            <a:pPr marL="452628" indent="-342900" algn="r" rtl="1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000" b="1" dirty="0">
                <a:cs typeface="B Nazanin" panose="00000400000000000000" pitchFamily="2" charset="-78"/>
              </a:rPr>
              <a:t>* خلاقیت یعنی طی کردن راهی تازه یا پیمودن یک راه طی شده قبلی به طرزی نوین .</a:t>
            </a:r>
          </a:p>
          <a:p>
            <a:pPr marL="452628" indent="-342900" algn="r" rtl="1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000" b="1" dirty="0">
                <a:cs typeface="B Nazanin" panose="00000400000000000000" pitchFamily="2" charset="-78"/>
              </a:rPr>
              <a:t>* خلاقیت می تواند به صورت تکنیکی و یا روانشناختی باشد.</a:t>
            </a:r>
          </a:p>
          <a:p>
            <a:pPr marL="452628" indent="-342900" algn="r" rtl="1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000" b="1" dirty="0">
                <a:cs typeface="B Nazanin" panose="00000400000000000000" pitchFamily="2" charset="-78"/>
              </a:rPr>
              <a:t>* در خلاقیت تکنیکی ما چگونه کاری را متفاوت انجام دهیم ؟ می توانیم زمان رابطه، مکان رابطه، پوزیشنها را تغییر دهیم.</a:t>
            </a:r>
          </a:p>
          <a:p>
            <a:pPr marL="452628" indent="-342900" algn="r" rtl="1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000" b="1" dirty="0">
                <a:cs typeface="B Nazanin" panose="00000400000000000000" pitchFamily="2" charset="-78"/>
              </a:rPr>
              <a:t>* در خلاقیت روانشناختی هر کاری را خلاقانه با اراده آزاد که تکیه بر فرهنگ،تربیت، بیولوژی..... انجام شود.</a:t>
            </a:r>
          </a:p>
          <a:p>
            <a:pPr marL="452628" indent="-342900" algn="r" rtl="1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000" b="1" dirty="0">
                <a:cs typeface="B Nazanin" panose="00000400000000000000" pitchFamily="2" charset="-78"/>
              </a:rPr>
              <a:t>* زوجین در روابطشان لذت دوطرفه، رضایت دوطرفه و سلامت دوطرفه را مد نظر داشته باشند.</a:t>
            </a:r>
          </a:p>
          <a:p>
            <a:pPr marL="452628" indent="-342900" algn="r" rtl="1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2073F0-AF87-4D8E-85BA-A6581BD90714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81527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4000" b="1" dirty="0">
                <a:solidFill>
                  <a:srgbClr val="C00000"/>
                </a:solidFill>
                <a:cs typeface="B Titr" panose="00000700000000000000" pitchFamily="2" charset="-78"/>
              </a:rPr>
              <a:t>جذابیت</a:t>
            </a:r>
            <a:endParaRPr lang="en-US" sz="40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150125" y="1825625"/>
            <a:ext cx="11750723" cy="4351338"/>
          </a:xfrm>
        </p:spPr>
        <p:txBody>
          <a:bodyPr anchor="ctr">
            <a:normAutofit/>
          </a:bodyPr>
          <a:lstStyle/>
          <a:p>
            <a:pPr algn="just" rtl="1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000" b="1" dirty="0">
                <a:cs typeface="B Nazanin" panose="00000400000000000000" pitchFamily="2" charset="-78"/>
              </a:rPr>
              <a:t>* از عوامل تاثیر گذار بر روابط جنسی جذابیت زوجین نسبت به همدیگر است.</a:t>
            </a:r>
          </a:p>
          <a:p>
            <a:pPr algn="just" rtl="1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000" b="1" dirty="0">
                <a:cs typeface="B Nazanin" panose="00000400000000000000" pitchFamily="2" charset="-78"/>
              </a:rPr>
              <a:t>* جذابیت های جنسی افراد با یکدیگر متفاوت است همچنین محرکات می تواند از یک زمان به زمان دیگر دستخوش تغییرات شود.</a:t>
            </a:r>
          </a:p>
          <a:p>
            <a:pPr algn="just" rtl="1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000" b="1" dirty="0">
                <a:cs typeface="B Nazanin" panose="00000400000000000000" pitchFamily="2" charset="-78"/>
              </a:rPr>
              <a:t>* این جذابیت می تواند از ریزترین و جزیی ترین تیپ وساختار فیزیکی، رنگ مو، چشم، پوست گرفته تا هوش و شخصیت و خلق و خو</a:t>
            </a:r>
          </a:p>
          <a:p>
            <a:pPr algn="just" rtl="1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000" b="1" dirty="0">
                <a:cs typeface="B Nazanin" panose="00000400000000000000" pitchFamily="2" charset="-78"/>
              </a:rPr>
              <a:t>جذابیت های جنسی افراد متنوع بوده و شامل انواع محرکهای دیداری، شنیداری، لامسه، چشایی و بویایی.... می باشد.</a:t>
            </a:r>
          </a:p>
          <a:p>
            <a:pPr algn="just" rtl="1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000" b="1" dirty="0">
                <a:cs typeface="B Nazanin" panose="00000400000000000000" pitchFamily="2" charset="-78"/>
              </a:rPr>
              <a:t>* زوجین باید این محرکات را در همسرشان کشف کنند و نیز محرکات را ابراز نمایند.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41" y="274639"/>
            <a:ext cx="2710907" cy="1504058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2073F0-AF87-4D8E-85BA-A6581BD90714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0457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99D76B-1943-4316-94A4-589DC6070164}"/>
              </a:ext>
            </a:extLst>
          </p:cNvPr>
          <p:cNvSpPr txBox="1"/>
          <p:nvPr/>
        </p:nvSpPr>
        <p:spPr>
          <a:xfrm>
            <a:off x="205289" y="2875002"/>
            <a:ext cx="101225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6600" dirty="0">
                <a:cs typeface="B Titr" panose="00000700000000000000" pitchFamily="2" charset="-78"/>
              </a:rPr>
              <a:t>با تشکر از توجه شما</a:t>
            </a:r>
            <a:endParaRPr lang="en-US" sz="6600" dirty="0">
              <a:cs typeface="B Titr" panose="000007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C7E0F7B-F05C-4CF1-8EC0-7CF3B951CA34}"/>
              </a:ext>
            </a:extLst>
          </p:cNvPr>
          <p:cNvGrpSpPr/>
          <p:nvPr/>
        </p:nvGrpSpPr>
        <p:grpSpPr>
          <a:xfrm>
            <a:off x="7491663" y="-1835436"/>
            <a:ext cx="5808814" cy="9208148"/>
            <a:chOff x="7491663" y="-1835436"/>
            <a:chExt cx="5808814" cy="9208148"/>
          </a:xfrm>
          <a:blipFill>
            <a:blip r:embed="rId2"/>
            <a:stretch>
              <a:fillRect/>
            </a:stretch>
          </a:blipFill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47A4051B-4C04-43C8-B3A3-C3787B695340}"/>
                </a:ext>
              </a:extLst>
            </p:cNvPr>
            <p:cNvSpPr/>
            <p:nvPr/>
          </p:nvSpPr>
          <p:spPr>
            <a:xfrm rot="1931279">
              <a:off x="7491663" y="-268743"/>
              <a:ext cx="1155031" cy="5133474"/>
            </a:xfrm>
            <a:prstGeom prst="roundRect">
              <a:avLst>
                <a:gd name="adj" fmla="val 5000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A57944B-4129-48D9-9E8D-58CADC7C6540}"/>
                </a:ext>
              </a:extLst>
            </p:cNvPr>
            <p:cNvSpPr/>
            <p:nvPr/>
          </p:nvSpPr>
          <p:spPr>
            <a:xfrm rot="1931279">
              <a:off x="8505531" y="-134974"/>
              <a:ext cx="1155031" cy="7247584"/>
            </a:xfrm>
            <a:prstGeom prst="roundRect">
              <a:avLst>
                <a:gd name="adj" fmla="val 5000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AEF7DF96-F93B-4085-8A06-3868C46F0038}"/>
                </a:ext>
              </a:extLst>
            </p:cNvPr>
            <p:cNvSpPr/>
            <p:nvPr/>
          </p:nvSpPr>
          <p:spPr>
            <a:xfrm rot="1931279">
              <a:off x="11375452" y="-1835436"/>
              <a:ext cx="1155031" cy="7247584"/>
            </a:xfrm>
            <a:prstGeom prst="roundRect">
              <a:avLst>
                <a:gd name="adj" fmla="val 5000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BDAAF710-CA5C-4BA4-9BC2-908820062A27}"/>
                </a:ext>
              </a:extLst>
            </p:cNvPr>
            <p:cNvSpPr/>
            <p:nvPr/>
          </p:nvSpPr>
          <p:spPr>
            <a:xfrm rot="1931279">
              <a:off x="12145446" y="125128"/>
              <a:ext cx="1155031" cy="7247584"/>
            </a:xfrm>
            <a:prstGeom prst="roundRect">
              <a:avLst>
                <a:gd name="adj" fmla="val 5000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5768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رضایت جنسی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36512"/>
            <a:ext cx="10515600" cy="4351338"/>
          </a:xfrm>
        </p:spPr>
        <p:txBody>
          <a:bodyPr anchor="ctr"/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در دنیای قدیم رضایت جنسی را با رابطه ی جنسی  که از سه مرحله </a:t>
            </a:r>
          </a:p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برانگیختگی، دخول و اوج لذت جنسی است، تعریف می کردند.</a:t>
            </a:r>
          </a:p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در قدیم ازدواج برپایه رضایت مندی نبوده بلکه ازدواج را برپایه ثبات تعریف می کردند.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52272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رضایت جنسی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5051"/>
            <a:ext cx="10515600" cy="4351338"/>
          </a:xfrm>
        </p:spPr>
        <p:txBody>
          <a:bodyPr anchor="ctr"/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در دنیای امروز رابطه را بر اساس رضایت، میل، لذت، محرک تعریف می کنند.</a:t>
            </a:r>
          </a:p>
          <a:p>
            <a:pPr algn="r" rtl="1"/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6938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رضایت</a:t>
            </a:r>
            <a:r>
              <a:rPr lang="en-US" b="1" dirty="0">
                <a:solidFill>
                  <a:srgbClr val="C00000"/>
                </a:solidFill>
                <a:cs typeface="B Titr" panose="00000700000000000000" pitchFamily="2" charset="-78"/>
              </a:rPr>
              <a:t>(Satisfaction)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530" y="1825625"/>
            <a:ext cx="11820940" cy="4351338"/>
          </a:xfrm>
        </p:spPr>
        <p:txBody>
          <a:bodyPr anchor="ctr"/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رضایت یعنی براورده شدن انتظارات واقع بینانه و متناسب با سن 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یعنی به آنچه می خواهم رسیده ام.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رضایتمندی یک کار تیمی است، یعنی من فردیت خود را دارم و در عین حال در خدمت تیم      هم هستم. پس هر دو راضی  باشند، زور، اجبار، خشونت، باجگیری ممنوع است. </a:t>
            </a:r>
          </a:p>
          <a:p>
            <a:pPr algn="just" rtl="1"/>
            <a:endParaRPr lang="fa-IR" b="1" dirty="0">
              <a:cs typeface="B Nazanin" panose="00000400000000000000" pitchFamily="2" charset="-78"/>
            </a:endParaRPr>
          </a:p>
          <a:p>
            <a:pPr algn="just" rtl="1"/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4706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میل</a:t>
            </a:r>
            <a:r>
              <a:rPr lang="en-US" b="1" dirty="0">
                <a:solidFill>
                  <a:srgbClr val="C00000"/>
                </a:solidFill>
                <a:cs typeface="B Titr" panose="00000700000000000000" pitchFamily="2" charset="-78"/>
              </a:rPr>
              <a:t>(Desire)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278" y="1825625"/>
            <a:ext cx="11873948" cy="4351338"/>
          </a:xfrm>
        </p:spPr>
        <p:txBody>
          <a:bodyPr anchor="ctr"/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میل هر گونه تفکر جنسی به صورت خودجوش یا توجه عامدانه به محرکهای جنسی یا هر گونه تمایل و علاقه به شرکت در فعالیتهای جنسی.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میل و اشتهای جنسی یک پاسخ است نه یک اتفاق خود به خود، یعنی فرد در مقابل محرک های خوشایند جنسی، به رفتار جنسی تمایل پیدا می کند.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میل یعنی احساس کنم درگیر آن هستم و می خواهم آن را انجام دهم.</a:t>
            </a:r>
          </a:p>
          <a:p>
            <a:pPr algn="just" rtl="1"/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52684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3575"/>
          </a:xfrm>
        </p:spPr>
        <p:txBody>
          <a:bodyPr>
            <a:norm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cs typeface="B Titr" panose="00000700000000000000" pitchFamily="2" charset="-78"/>
              </a:rPr>
              <a:t>محرک </a:t>
            </a:r>
            <a:r>
              <a:rPr lang="en-US" sz="3600" b="1" dirty="0">
                <a:solidFill>
                  <a:srgbClr val="C00000"/>
                </a:solidFill>
                <a:cs typeface="B Titr" panose="00000700000000000000" pitchFamily="2" charset="-78"/>
              </a:rPr>
              <a:t>(Eroticism)</a:t>
            </a:r>
            <a:r>
              <a:rPr lang="fa-IR" sz="3600" b="1" dirty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endParaRPr lang="en-US" sz="36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63782"/>
            <a:ext cx="12059478" cy="5013181"/>
          </a:xfrm>
        </p:spPr>
        <p:txBody>
          <a:bodyPr>
            <a:norm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دنیای اطراف ما پر از نشانه ها، سمبل ها و محرکهای جنسی می باشد.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تفسیر هر فرد از این نشانه ها و اطلاعات، نقش بزرگی را در علاقمندیهای جنسی، تحریکات و واکنشها دارد.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هر فرد با توجه به سیستم ارزشی خود محرکها را در می آورد و نسبت به آنها علاقه و واکنش نشان می دهد.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محر کهای جنسی ادمها تحت تاثیر جنسیت، ساختار شخصیتی، بستر تربیتی، فرهنگی، اجتماعی، مذهبی، آداب و رسوم قومیتی اتفاقات و حوادث خوب یا بد در طی رشد و  نموفرد و ... قرار می گیرد.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محرکهای جنسی شما با فرد دیگر قابل مقایسه نیست و از فردی به فرد دیگر متفاوت است.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همجنین محرکات شما می تواند از زمانی به زمانی دیگر دستخوش تغییراتی شود.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2777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/>
              <a:t>                                                                                                                                   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5625"/>
            <a:ext cx="11873552" cy="4351338"/>
          </a:xfrm>
        </p:spPr>
        <p:txBody>
          <a:bodyPr anchor="ctr"/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محرکهای جنسی افراد می تواند بسیار متنوع باشد و از انواع محرکهای دیداری، شنوایی، لامسه،چشایی، بویایی می باشد.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محرکها می تواند از ریزترین و جزیی ترین ساختار فیزیکی بدن تا رنگ پوست، رنگ چشم، فیزیک و استایل بدن، فرم دندان، لحن کلام ....... تا هوش، شخصیت، خلق و خو و اعتماد به نفس فرد مقابل باشد.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می تواندبه صورت فانتزی و تصورات ذهنی باشد.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653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</TotalTime>
  <Words>1817</Words>
  <Application>Microsoft Office PowerPoint</Application>
  <PresentationFormat>Widescreen</PresentationFormat>
  <Paragraphs>149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Arial</vt:lpstr>
      <vt:lpstr>B Nazanin</vt:lpstr>
      <vt:lpstr>Calibri</vt:lpstr>
      <vt:lpstr>Calibri Light</vt:lpstr>
      <vt:lpstr>Franklin Gothic Book</vt:lpstr>
      <vt:lpstr>Wingdings</vt:lpstr>
      <vt:lpstr>Office Theme</vt:lpstr>
      <vt:lpstr>PowerPoint Presentation</vt:lpstr>
      <vt:lpstr>PowerPoint Presentation</vt:lpstr>
      <vt:lpstr>رضایت جنسی</vt:lpstr>
      <vt:lpstr>رضایت جنسی</vt:lpstr>
      <vt:lpstr>رضایت جنسی</vt:lpstr>
      <vt:lpstr>رضایت(Satisfaction)</vt:lpstr>
      <vt:lpstr>میل(Desire)</vt:lpstr>
      <vt:lpstr>محرک (Eroticism) </vt:lpstr>
      <vt:lpstr>                                                                                                                                      </vt:lpstr>
      <vt:lpstr>لذت(Pleasure)</vt:lpstr>
      <vt:lpstr>لذت(Pleasure)</vt:lpstr>
      <vt:lpstr>افزایش رضایتمندی جنسی با:</vt:lpstr>
      <vt:lpstr>خود شناسی</vt:lpstr>
      <vt:lpstr>مهمترین ارگان جنسی</vt:lpstr>
      <vt:lpstr>PowerPoint Presentation</vt:lpstr>
      <vt:lpstr>سکس</vt:lpstr>
      <vt:lpstr>هویت جنسیتی</vt:lpstr>
      <vt:lpstr>گرایش جنسی</vt:lpstr>
      <vt:lpstr>تمایلات جنسی</vt:lpstr>
      <vt:lpstr>نقش های جنسیتی</vt:lpstr>
      <vt:lpstr>عملکرد جنسی</vt:lpstr>
      <vt:lpstr>خود کارآمدی جنسی</vt:lpstr>
      <vt:lpstr>خود ابراز گری جنسی</vt:lpstr>
      <vt:lpstr>روش صحیح گفتگو</vt:lpstr>
      <vt:lpstr>خود ارزشمندی</vt:lpstr>
      <vt:lpstr>تصورات بدنی منفی</vt:lpstr>
      <vt:lpstr>صمیمیت</vt:lpstr>
      <vt:lpstr>صمیمیت</vt:lpstr>
      <vt:lpstr>چند نکته در باب مهارت همدلی</vt:lpstr>
      <vt:lpstr>خلاقیت</vt:lpstr>
      <vt:lpstr>جذابیت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Amin Esmaili</cp:lastModifiedBy>
  <cp:revision>142</cp:revision>
  <dcterms:created xsi:type="dcterms:W3CDTF">2024-08-22T04:32:44Z</dcterms:created>
  <dcterms:modified xsi:type="dcterms:W3CDTF">2024-09-25T09:11:12Z</dcterms:modified>
</cp:coreProperties>
</file>