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31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01" r:id="rId19"/>
    <p:sldId id="302" r:id="rId20"/>
    <p:sldId id="272" r:id="rId21"/>
    <p:sldId id="273" r:id="rId22"/>
    <p:sldId id="274" r:id="rId23"/>
    <p:sldId id="275" r:id="rId24"/>
    <p:sldId id="286" r:id="rId25"/>
    <p:sldId id="287" r:id="rId26"/>
    <p:sldId id="288" r:id="rId27"/>
    <p:sldId id="289" r:id="rId28"/>
    <p:sldId id="276" r:id="rId29"/>
    <p:sldId id="284" r:id="rId30"/>
    <p:sldId id="277" r:id="rId31"/>
    <p:sldId id="296" r:id="rId32"/>
    <p:sldId id="297" r:id="rId33"/>
    <p:sldId id="298" r:id="rId34"/>
    <p:sldId id="291" r:id="rId35"/>
    <p:sldId id="278" r:id="rId36"/>
    <p:sldId id="279" r:id="rId37"/>
    <p:sldId id="292" r:id="rId38"/>
    <p:sldId id="293" r:id="rId39"/>
    <p:sldId id="294" r:id="rId40"/>
    <p:sldId id="295" r:id="rId41"/>
    <p:sldId id="300" r:id="rId42"/>
    <p:sldId id="299" r:id="rId43"/>
    <p:sldId id="281" r:id="rId44"/>
    <p:sldId id="285" r:id="rId45"/>
    <p:sldId id="324" r:id="rId46"/>
  </p:sldIdLst>
  <p:sldSz cx="12192000" cy="6858000"/>
  <p:notesSz cx="6858000" cy="9144000"/>
  <p:embeddedFontLst>
    <p:embeddedFont>
      <p:font typeface="Calibri" panose="020F0502020204030204" pitchFamily="34" charset="0"/>
      <p:regular r:id="rId47"/>
      <p:bold r:id="rId48"/>
      <p:italic r:id="rId49"/>
      <p:boldItalic r:id="rId50"/>
    </p:embeddedFont>
    <p:embeddedFont>
      <p:font typeface="Calibri Light" panose="020F0302020204030204" pitchFamily="34" charset="0"/>
      <p:regular r:id="rId51"/>
      <p:italic r:id="rId52"/>
    </p:embeddedFont>
    <p:embeddedFont>
      <p:font typeface="Franklin Gothic Book" panose="020B0503020102020204" pitchFamily="34" charset="0"/>
      <p:regular r:id="rId53"/>
      <p:italic r:id="rId5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FF8"/>
    <a:srgbClr val="FFFFFF"/>
    <a:srgbClr val="013300"/>
    <a:srgbClr val="FFF5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89260" autoAdjust="0"/>
  </p:normalViewPr>
  <p:slideViewPr>
    <p:cSldViewPr snapToGrid="0" showGuides="1">
      <p:cViewPr varScale="1">
        <p:scale>
          <a:sx n="64" d="100"/>
          <a:sy n="64" d="100"/>
        </p:scale>
        <p:origin x="80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FE8D9-7195-B1D4-8A49-F8E854E3E7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47B20F-B8FB-1ED2-94CB-A6CA2F9CD0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CB71F58-175B-CB60-1B17-C6DB397DA6CE}"/>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A0695D85-E056-5543-AEC0-03C8931AD6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63814F-BF26-220A-C2A4-37EB99E9ABAB}"/>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3400896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CA110-A532-4962-22A2-E74A3C0967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07D54F-E0DE-5540-4B80-AC1D6F0BD3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7FF36D-6A94-0E52-B34C-6B4E5FAB7E5C}"/>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A0D456EA-8A36-AB83-3F98-B2CA24E91E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335279-AC95-8C76-E528-943AA4D9FDD0}"/>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913617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3FF175-654F-5685-90EE-627673AA62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ABFE7F-DB62-B8F0-47AB-B1A2DB648A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D98746-4D7A-1EF2-1B67-3915186CC76E}"/>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A64D5BB1-838E-944F-1209-BB795DCDC8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4EEE40-560B-6025-7C2D-9B9AD20982B8}"/>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1855990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DE318-BFA8-A67B-A578-E4D5203F86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E9FABC-ADCD-512A-2A81-710EF3DA3BC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0A7728-6207-CD68-3B35-CE55F9F4E8F7}"/>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E8FCC1E1-4531-5832-197D-F7A9E32F12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1064FE-F409-29D3-4682-A6D5CC8BFD76}"/>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1146926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5E88E-A6C1-8C3E-9CF1-ED958DFAF6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9A0588-1C1C-E095-B05F-2AAEE08753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4424EB-D9DD-5B53-DAF3-EF0F8EB09EC1}"/>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133B94DC-E661-8BF7-53F2-D4AA2AF06F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DBD316-E314-E8A1-D305-9918D5BEA72F}"/>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1332038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3BAD6-6077-EADE-CFCF-394E7AF5D4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663837-FC6F-B2BA-39CD-D2D99328F94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EA50F8-5C58-1D10-54A9-A9839EDDBB3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AB2D41-8647-07B3-9C79-0061A24CA9AD}"/>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6" name="Footer Placeholder 5">
            <a:extLst>
              <a:ext uri="{FF2B5EF4-FFF2-40B4-BE49-F238E27FC236}">
                <a16:creationId xmlns:a16="http://schemas.microsoft.com/office/drawing/2014/main" id="{B3AC2DE7-8D9C-5C34-2FD4-BD3892FF2F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80B33-7771-4331-06FD-F0B6C10ACFC2}"/>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441987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F5E19-BD06-EB31-33C3-009F6001487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CFE73E-8C88-CBE8-354A-71879DE4D7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85F4E5-4036-2573-9B11-9FD00D9E88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F270E2-C08B-2B8B-458B-CD97CEB7F5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30D821-905E-AE38-2C71-8D4B4A88FE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4201C6-6542-AD2C-5DE2-D043206EF6DC}"/>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8" name="Footer Placeholder 7">
            <a:extLst>
              <a:ext uri="{FF2B5EF4-FFF2-40B4-BE49-F238E27FC236}">
                <a16:creationId xmlns:a16="http://schemas.microsoft.com/office/drawing/2014/main" id="{CE6C0217-CAD0-A70D-A1A5-087F3E9138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8A22F5A-6F1F-C36B-BA67-EDF97EBDBF06}"/>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2743627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931C9-8EA0-0B5C-E99C-174BE3A8D0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F1483E-1336-30FD-35ED-3D7BCCF27A44}"/>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4" name="Footer Placeholder 3">
            <a:extLst>
              <a:ext uri="{FF2B5EF4-FFF2-40B4-BE49-F238E27FC236}">
                <a16:creationId xmlns:a16="http://schemas.microsoft.com/office/drawing/2014/main" id="{3AD266DB-63CF-6AB9-051B-4C59F2CE4CF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D4ACD98-B0BE-AC5D-F2D8-9BD3DB1290C6}"/>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3254112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425641-EB3A-62E8-DBD2-0BF2465A3245}"/>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3" name="Footer Placeholder 2">
            <a:extLst>
              <a:ext uri="{FF2B5EF4-FFF2-40B4-BE49-F238E27FC236}">
                <a16:creationId xmlns:a16="http://schemas.microsoft.com/office/drawing/2014/main" id="{DC7123C3-52C2-FDD3-A017-7807BF69ED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F0636E1-F2A8-33AA-3BCE-132021B80020}"/>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3624071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F229-7769-BCEE-DB2C-7C2571AC73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7848C7-4FCA-F538-5A2D-A24F3CAA01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68B6B7-2269-F075-7BB2-1944C10B22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621CE1-9C0E-CC1E-8FA7-ED75F9B37739}"/>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6" name="Footer Placeholder 5">
            <a:extLst>
              <a:ext uri="{FF2B5EF4-FFF2-40B4-BE49-F238E27FC236}">
                <a16:creationId xmlns:a16="http://schemas.microsoft.com/office/drawing/2014/main" id="{ABED7A1D-A203-557C-57E7-85907C7701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7B2D5-6AE6-A784-9E5F-6941C4D3824C}"/>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369555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82F17-F0A4-5ED1-BEFE-259294D7E6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66E848-D382-148C-68C7-30CFD7B18F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F1BE21-14ED-4DDA-0073-3CD02C350F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9A3EB6-D657-EA92-FA9D-10E8CC1B09F5}"/>
              </a:ext>
            </a:extLst>
          </p:cNvPr>
          <p:cNvSpPr>
            <a:spLocks noGrp="1"/>
          </p:cNvSpPr>
          <p:nvPr>
            <p:ph type="dt" sz="half" idx="10"/>
          </p:nvPr>
        </p:nvSpPr>
        <p:spPr/>
        <p:txBody>
          <a:bodyPr/>
          <a:lstStyle/>
          <a:p>
            <a:fld id="{65C6795B-C90A-4AA1-9F93-7049513CBE56}" type="datetimeFigureOut">
              <a:rPr lang="en-US" smtClean="0"/>
              <a:t>9/25/2024</a:t>
            </a:fld>
            <a:endParaRPr lang="en-US"/>
          </a:p>
        </p:txBody>
      </p:sp>
      <p:sp>
        <p:nvSpPr>
          <p:cNvPr id="6" name="Footer Placeholder 5">
            <a:extLst>
              <a:ext uri="{FF2B5EF4-FFF2-40B4-BE49-F238E27FC236}">
                <a16:creationId xmlns:a16="http://schemas.microsoft.com/office/drawing/2014/main" id="{F84D40D2-0C17-9292-A30D-164B76146C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CE7F8E-A26E-E8A0-E801-8E1A5A394819}"/>
              </a:ext>
            </a:extLst>
          </p:cNvPr>
          <p:cNvSpPr>
            <a:spLocks noGrp="1"/>
          </p:cNvSpPr>
          <p:nvPr>
            <p:ph type="sldNum" sz="quarter" idx="12"/>
          </p:nvPr>
        </p:nvSpPr>
        <p:spPr/>
        <p:txBody>
          <a:bodyPr/>
          <a:lstStyle/>
          <a:p>
            <a:fld id="{EAF43802-C656-4B95-A280-FAD9305CDE60}" type="slidenum">
              <a:rPr lang="en-US" smtClean="0"/>
              <a:t>‹#›</a:t>
            </a:fld>
            <a:endParaRPr lang="en-US"/>
          </a:p>
        </p:txBody>
      </p:sp>
    </p:spTree>
    <p:extLst>
      <p:ext uri="{BB962C8B-B14F-4D97-AF65-F5344CB8AC3E}">
        <p14:creationId xmlns:p14="http://schemas.microsoft.com/office/powerpoint/2010/main" val="3150150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070C05-6A25-A220-D0B3-E78C1535A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B29DC7-8267-A407-8CB1-E7F0501597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DD591A-1516-41E6-73CF-E5B5B9D4F5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C6795B-C90A-4AA1-9F93-7049513CBE56}" type="datetimeFigureOut">
              <a:rPr lang="en-US" smtClean="0"/>
              <a:t>9/25/2024</a:t>
            </a:fld>
            <a:endParaRPr lang="en-US"/>
          </a:p>
        </p:txBody>
      </p:sp>
      <p:sp>
        <p:nvSpPr>
          <p:cNvPr id="5" name="Footer Placeholder 4">
            <a:extLst>
              <a:ext uri="{FF2B5EF4-FFF2-40B4-BE49-F238E27FC236}">
                <a16:creationId xmlns:a16="http://schemas.microsoft.com/office/drawing/2014/main" id="{289F29B7-E692-48CA-3D2C-739433FE11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0176376-6CAA-E4E6-8BF7-A54B0ED64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F43802-C656-4B95-A280-FAD9305CDE60}" type="slidenum">
              <a:rPr lang="en-US" smtClean="0"/>
              <a:t>‹#›</a:t>
            </a:fld>
            <a:endParaRPr lang="en-US"/>
          </a:p>
        </p:txBody>
      </p:sp>
    </p:spTree>
    <p:extLst>
      <p:ext uri="{BB962C8B-B14F-4D97-AF65-F5344CB8AC3E}">
        <p14:creationId xmlns:p14="http://schemas.microsoft.com/office/powerpoint/2010/main" val="1679276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9501" y="204468"/>
            <a:ext cx="4612997" cy="6449063"/>
          </a:xfrm>
          <a:prstGeom prst="rect">
            <a:avLst/>
          </a:prstGeom>
        </p:spPr>
      </p:pic>
    </p:spTree>
    <p:extLst>
      <p:ext uri="{BB962C8B-B14F-4D97-AF65-F5344CB8AC3E}">
        <p14:creationId xmlns:p14="http://schemas.microsoft.com/office/powerpoint/2010/main" val="2863279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0938E4-6E46-DC62-8BEA-ECA11DBDE7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755" y="0"/>
            <a:ext cx="13783204" cy="6858000"/>
          </a:xfrm>
          <a:prstGeom prst="rect">
            <a:avLst/>
          </a:prstGeom>
        </p:spPr>
      </p:pic>
      <p:sp>
        <p:nvSpPr>
          <p:cNvPr id="4" name="TextBox 3">
            <a:extLst>
              <a:ext uri="{FF2B5EF4-FFF2-40B4-BE49-F238E27FC236}">
                <a16:creationId xmlns:a16="http://schemas.microsoft.com/office/drawing/2014/main" id="{E4CAC18D-9A6C-3FE8-5C1F-D6C17E5D9AEB}"/>
              </a:ext>
            </a:extLst>
          </p:cNvPr>
          <p:cNvSpPr txBox="1"/>
          <p:nvPr/>
        </p:nvSpPr>
        <p:spPr>
          <a:xfrm>
            <a:off x="1633928" y="408001"/>
            <a:ext cx="9986397" cy="2000548"/>
          </a:xfrm>
          <a:prstGeom prst="rect">
            <a:avLst/>
          </a:prstGeom>
          <a:noFill/>
        </p:spPr>
        <p:txBody>
          <a:bodyPr wrap="square" rtlCol="0">
            <a:spAutoFit/>
          </a:bodyPr>
          <a:lstStyle/>
          <a:p>
            <a:pPr algn="r" rtl="1"/>
            <a:r>
              <a:rPr lang="fa-IR" sz="4000" dirty="0">
                <a:cs typeface="A Chamran" panose="00000400000000000000" pitchFamily="2" charset="-78"/>
              </a:rPr>
              <a:t>علل معنوی</a:t>
            </a:r>
          </a:p>
          <a:p>
            <a:pPr algn="r" rtl="1"/>
            <a:endParaRPr lang="fa-IR" sz="2800" dirty="0">
              <a:cs typeface="A Chamran" panose="00000400000000000000" pitchFamily="2" charset="-78"/>
            </a:endParaRPr>
          </a:p>
          <a:p>
            <a:pPr algn="r" rtl="1"/>
            <a:r>
              <a:rPr lang="fa-IR" sz="2800" dirty="0">
                <a:cs typeface="B Koodak" panose="00000700000000000000" pitchFamily="2" charset="-78"/>
              </a:rPr>
              <a:t>مهمترین رسالت مشترک زن و مرد از لحاظ معنوی فرزند آوریست.</a:t>
            </a:r>
          </a:p>
          <a:p>
            <a:pPr algn="r" rtl="1"/>
            <a:endParaRPr lang="fa-IR" sz="2800" dirty="0">
              <a:cs typeface="A Chamran" panose="00000400000000000000" pitchFamily="2" charset="-78"/>
            </a:endParaRPr>
          </a:p>
        </p:txBody>
      </p:sp>
    </p:spTree>
    <p:extLst>
      <p:ext uri="{BB962C8B-B14F-4D97-AF65-F5344CB8AC3E}">
        <p14:creationId xmlns:p14="http://schemas.microsoft.com/office/powerpoint/2010/main" val="762079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32D327-96E7-D568-4203-767E51329E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714" y="1638300"/>
            <a:ext cx="3581400" cy="3581400"/>
          </a:xfrm>
          <a:prstGeom prst="rect">
            <a:avLst/>
          </a:prstGeom>
        </p:spPr>
      </p:pic>
      <p:sp>
        <p:nvSpPr>
          <p:cNvPr id="5" name="TextBox 4">
            <a:extLst>
              <a:ext uri="{FF2B5EF4-FFF2-40B4-BE49-F238E27FC236}">
                <a16:creationId xmlns:a16="http://schemas.microsoft.com/office/drawing/2014/main" id="{E4CAC18D-9A6C-3FE8-5C1F-D6C17E5D9AEB}"/>
              </a:ext>
            </a:extLst>
          </p:cNvPr>
          <p:cNvSpPr txBox="1"/>
          <p:nvPr/>
        </p:nvSpPr>
        <p:spPr>
          <a:xfrm>
            <a:off x="3471285" y="2551837"/>
            <a:ext cx="7643812" cy="1754326"/>
          </a:xfrm>
          <a:prstGeom prst="rect">
            <a:avLst/>
          </a:prstGeom>
          <a:noFill/>
        </p:spPr>
        <p:txBody>
          <a:bodyPr wrap="square" rtlCol="0">
            <a:spAutoFit/>
          </a:bodyPr>
          <a:lstStyle/>
          <a:p>
            <a:pPr algn="r" rtl="1"/>
            <a:r>
              <a:rPr lang="fa-IR" sz="3600" dirty="0">
                <a:cs typeface="A Chamran" panose="00000400000000000000" pitchFamily="2" charset="-78"/>
              </a:rPr>
              <a:t>چگونگی</a:t>
            </a:r>
          </a:p>
          <a:p>
            <a:pPr algn="r" rtl="1"/>
            <a:endParaRPr lang="fa-IR" sz="2400" dirty="0">
              <a:cs typeface="A Chamran" panose="00000400000000000000" pitchFamily="2" charset="-78"/>
            </a:endParaRPr>
          </a:p>
          <a:p>
            <a:pPr algn="r" rtl="1"/>
            <a:r>
              <a:rPr lang="fa-IR" sz="2400" dirty="0">
                <a:cs typeface="B Koodak" panose="00000700000000000000" pitchFamily="2" charset="-78"/>
              </a:rPr>
              <a:t>برای والدگری نیاز به آمادگی های جسمانی ، روانشناختی و مالی داریم.</a:t>
            </a:r>
          </a:p>
          <a:p>
            <a:pPr algn="r" rtl="1"/>
            <a:endParaRPr lang="fa-IR" sz="2400" dirty="0">
              <a:cs typeface="A Chamran" panose="00000400000000000000" pitchFamily="2" charset="-78"/>
            </a:endParaRPr>
          </a:p>
        </p:txBody>
      </p:sp>
    </p:spTree>
    <p:extLst>
      <p:ext uri="{BB962C8B-B14F-4D97-AF65-F5344CB8AC3E}">
        <p14:creationId xmlns:p14="http://schemas.microsoft.com/office/powerpoint/2010/main" val="1501736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3138765" y="1869521"/>
            <a:ext cx="7643812" cy="2862322"/>
          </a:xfrm>
          <a:prstGeom prst="rect">
            <a:avLst/>
          </a:prstGeom>
          <a:noFill/>
        </p:spPr>
        <p:txBody>
          <a:bodyPr wrap="square" rtlCol="0">
            <a:spAutoFit/>
          </a:bodyPr>
          <a:lstStyle/>
          <a:p>
            <a:pPr algn="r" rtl="1"/>
            <a:r>
              <a:rPr lang="fa-IR" sz="4000" dirty="0">
                <a:cs typeface="A Chamran" panose="00000400000000000000" pitchFamily="2" charset="-78"/>
              </a:rPr>
              <a:t>آمادگی های جسمانی</a:t>
            </a:r>
          </a:p>
          <a:p>
            <a:pPr algn="r" rtl="1"/>
            <a:endParaRPr lang="fa-IR" sz="2800" dirty="0">
              <a:cs typeface="A Chamran" panose="00000400000000000000" pitchFamily="2" charset="-78"/>
            </a:endParaRPr>
          </a:p>
          <a:p>
            <a:pPr algn="r" rtl="1"/>
            <a:r>
              <a:rPr lang="fa-IR" sz="2800" dirty="0">
                <a:cs typeface="B Koodak" panose="00000700000000000000" pitchFamily="2" charset="-78"/>
              </a:rPr>
              <a:t>* سبک زندگی سالم</a:t>
            </a:r>
          </a:p>
          <a:p>
            <a:pPr algn="r" rtl="1"/>
            <a:r>
              <a:rPr lang="fa-IR" sz="2800" dirty="0">
                <a:cs typeface="B Koodak" panose="00000700000000000000" pitchFamily="2" charset="-78"/>
              </a:rPr>
              <a:t>* بلوغ جسمانی </a:t>
            </a:r>
          </a:p>
          <a:p>
            <a:pPr algn="r" rtl="1"/>
            <a:r>
              <a:rPr lang="fa-IR" sz="2800" dirty="0">
                <a:cs typeface="B Koodak" panose="00000700000000000000" pitchFamily="2" charset="-78"/>
              </a:rPr>
              <a:t>* مراقبت های پیش از بارداری</a:t>
            </a:r>
          </a:p>
          <a:p>
            <a:pPr algn="r" rtl="1"/>
            <a:r>
              <a:rPr lang="fa-IR" sz="2800" dirty="0">
                <a:cs typeface="B Koodak" panose="00000700000000000000" pitchFamily="2" charset="-78"/>
              </a:rPr>
              <a:t>* فرایند بارداری</a:t>
            </a:r>
          </a:p>
        </p:txBody>
      </p:sp>
      <p:pic>
        <p:nvPicPr>
          <p:cNvPr id="5" name="Picture 4">
            <a:extLst>
              <a:ext uri="{FF2B5EF4-FFF2-40B4-BE49-F238E27FC236}">
                <a16:creationId xmlns:a16="http://schemas.microsoft.com/office/drawing/2014/main" id="{43F7A05B-98DA-BE4A-9814-572B7D2A96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399" y="1370620"/>
            <a:ext cx="4310744" cy="4116760"/>
          </a:xfrm>
          <a:prstGeom prst="rect">
            <a:avLst/>
          </a:prstGeom>
        </p:spPr>
      </p:pic>
    </p:spTree>
    <p:extLst>
      <p:ext uri="{BB962C8B-B14F-4D97-AF65-F5344CB8AC3E}">
        <p14:creationId xmlns:p14="http://schemas.microsoft.com/office/powerpoint/2010/main" val="3749718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3786315" y="1543229"/>
            <a:ext cx="7643812" cy="3724096"/>
          </a:xfrm>
          <a:prstGeom prst="rect">
            <a:avLst/>
          </a:prstGeom>
          <a:noFill/>
        </p:spPr>
        <p:txBody>
          <a:bodyPr wrap="square" rtlCol="0">
            <a:spAutoFit/>
          </a:bodyPr>
          <a:lstStyle/>
          <a:p>
            <a:pPr algn="r" rtl="1"/>
            <a:r>
              <a:rPr lang="fa-IR" sz="4000" dirty="0">
                <a:cs typeface="A Chamran" panose="00000400000000000000" pitchFamily="2" charset="-78"/>
              </a:rPr>
              <a:t>سبک زندگی سالم</a:t>
            </a:r>
          </a:p>
          <a:p>
            <a:pPr algn="r" rtl="1"/>
            <a:endParaRPr lang="fa-IR" sz="2800" dirty="0">
              <a:cs typeface="A Chamran" panose="00000400000000000000" pitchFamily="2" charset="-78"/>
            </a:endParaRPr>
          </a:p>
          <a:p>
            <a:pPr algn="r" rtl="1"/>
            <a:r>
              <a:rPr lang="fa-IR" sz="2800" dirty="0">
                <a:cs typeface="B Koodak" panose="00000700000000000000" pitchFamily="2" charset="-78"/>
              </a:rPr>
              <a:t>* تغذیه مناسب</a:t>
            </a:r>
          </a:p>
          <a:p>
            <a:pPr algn="r" rtl="1"/>
            <a:r>
              <a:rPr lang="fa-IR" sz="2800" dirty="0">
                <a:cs typeface="B Koodak" panose="00000700000000000000" pitchFamily="2" charset="-78"/>
              </a:rPr>
              <a:t>* ورزش</a:t>
            </a:r>
          </a:p>
          <a:p>
            <a:pPr algn="r" rtl="1"/>
            <a:r>
              <a:rPr lang="fa-IR" sz="2800" dirty="0">
                <a:cs typeface="B Koodak" panose="00000700000000000000" pitchFamily="2" charset="-78"/>
              </a:rPr>
              <a:t>* خواب و استراحت</a:t>
            </a:r>
          </a:p>
          <a:p>
            <a:pPr algn="r" rtl="1"/>
            <a:r>
              <a:rPr lang="fa-IR" sz="2800" dirty="0">
                <a:cs typeface="B Koodak" panose="00000700000000000000" pitchFamily="2" charset="-78"/>
              </a:rPr>
              <a:t>* تفریح</a:t>
            </a:r>
          </a:p>
          <a:p>
            <a:pPr algn="r" rtl="1"/>
            <a:r>
              <a:rPr lang="fa-IR" sz="2800" dirty="0">
                <a:cs typeface="B Koodak" panose="00000700000000000000" pitchFamily="2" charset="-78"/>
              </a:rPr>
              <a:t>* مدیریت استرس</a:t>
            </a:r>
          </a:p>
          <a:p>
            <a:pPr algn="r" rtl="1"/>
            <a:r>
              <a:rPr lang="fa-IR" sz="2800" dirty="0">
                <a:cs typeface="B Koodak" panose="00000700000000000000" pitchFamily="2" charset="-78"/>
              </a:rPr>
              <a:t>* عدم مصرف مواد و مشروبات الکلی</a:t>
            </a:r>
          </a:p>
        </p:txBody>
      </p:sp>
      <p:pic>
        <p:nvPicPr>
          <p:cNvPr id="3" name="Picture 2">
            <a:extLst>
              <a:ext uri="{FF2B5EF4-FFF2-40B4-BE49-F238E27FC236}">
                <a16:creationId xmlns:a16="http://schemas.microsoft.com/office/drawing/2014/main" id="{54D376AD-4B38-E620-E2B0-0C71C198C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4151" y="1590675"/>
            <a:ext cx="5142593" cy="3676650"/>
          </a:xfrm>
          <a:prstGeom prst="rect">
            <a:avLst/>
          </a:prstGeom>
        </p:spPr>
      </p:pic>
    </p:spTree>
    <p:extLst>
      <p:ext uri="{BB962C8B-B14F-4D97-AF65-F5344CB8AC3E}">
        <p14:creationId xmlns:p14="http://schemas.microsoft.com/office/powerpoint/2010/main" val="317672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AEFF8"/>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4F97D2-2ACE-8C5D-68E7-B6D4C1D9D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855" y="3526972"/>
            <a:ext cx="6386289" cy="2794001"/>
          </a:xfrm>
          <a:prstGeom prst="rect">
            <a:avLst/>
          </a:prstGeom>
        </p:spPr>
      </p:pic>
      <p:sp>
        <p:nvSpPr>
          <p:cNvPr id="5" name="TextBox 4">
            <a:extLst>
              <a:ext uri="{FF2B5EF4-FFF2-40B4-BE49-F238E27FC236}">
                <a16:creationId xmlns:a16="http://schemas.microsoft.com/office/drawing/2014/main" id="{E4CAC18D-9A6C-3FE8-5C1F-D6C17E5D9AEB}"/>
              </a:ext>
            </a:extLst>
          </p:cNvPr>
          <p:cNvSpPr txBox="1"/>
          <p:nvPr/>
        </p:nvSpPr>
        <p:spPr>
          <a:xfrm>
            <a:off x="654569" y="1207370"/>
            <a:ext cx="10882859" cy="2123658"/>
          </a:xfrm>
          <a:prstGeom prst="rect">
            <a:avLst/>
          </a:prstGeom>
          <a:noFill/>
        </p:spPr>
        <p:txBody>
          <a:bodyPr wrap="square" rtlCol="0">
            <a:spAutoFit/>
          </a:bodyPr>
          <a:lstStyle/>
          <a:p>
            <a:pPr algn="ctr" rtl="1"/>
            <a:r>
              <a:rPr lang="fa-IR" sz="3600" b="1" dirty="0">
                <a:cs typeface="A Chamran" panose="00000400000000000000" pitchFamily="2" charset="-78"/>
              </a:rPr>
              <a:t>بلوغ جسمانی </a:t>
            </a:r>
          </a:p>
          <a:p>
            <a:pPr algn="ctr" rtl="1"/>
            <a:endParaRPr lang="fa-IR" sz="2400" b="1" dirty="0">
              <a:cs typeface="A Chamran" panose="00000400000000000000" pitchFamily="2" charset="-78"/>
            </a:endParaRPr>
          </a:p>
          <a:p>
            <a:pPr algn="ctr" rtl="1"/>
            <a:r>
              <a:rPr lang="fa-IR" sz="2400" b="1" dirty="0">
                <a:cs typeface="B Koodak" panose="00000700000000000000" pitchFamily="2" charset="-78"/>
              </a:rPr>
              <a:t>سن بلوغ در دختران 8 تا 12 سال و در پسران بین 9 تا 14 سال می باشد.</a:t>
            </a:r>
          </a:p>
          <a:p>
            <a:pPr algn="ctr" rtl="1"/>
            <a:r>
              <a:rPr lang="fa-IR" sz="2400" b="1" dirty="0">
                <a:cs typeface="B Koodak" panose="00000700000000000000" pitchFamily="2" charset="-78"/>
              </a:rPr>
              <a:t>سیکل قاعدگی آخرین مرحله بلوغ در دختران است و نهایتا تا پایان 16 سالگی باید اتفاق بیفتد.</a:t>
            </a:r>
          </a:p>
          <a:p>
            <a:pPr algn="ctr" rtl="1"/>
            <a:r>
              <a:rPr lang="fa-IR" sz="2400" b="1" dirty="0">
                <a:cs typeface="B Koodak" panose="00000700000000000000" pitchFamily="2" charset="-78"/>
              </a:rPr>
              <a:t>خواب خیس شبانه یا انزال آخرین مرحله بلوغ در پسران است و تا پایان 18 سالگی معمولا اتفاق می افتد.</a:t>
            </a:r>
          </a:p>
        </p:txBody>
      </p:sp>
    </p:spTree>
    <p:extLst>
      <p:ext uri="{BB962C8B-B14F-4D97-AF65-F5344CB8AC3E}">
        <p14:creationId xmlns:p14="http://schemas.microsoft.com/office/powerpoint/2010/main" val="17981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3036094" y="3167390"/>
            <a:ext cx="7643812" cy="646331"/>
          </a:xfrm>
          <a:prstGeom prst="rect">
            <a:avLst/>
          </a:prstGeom>
          <a:noFill/>
        </p:spPr>
        <p:txBody>
          <a:bodyPr wrap="square" rtlCol="0">
            <a:spAutoFit/>
          </a:bodyPr>
          <a:lstStyle/>
          <a:p>
            <a:pPr algn="r" rtl="1"/>
            <a:r>
              <a:rPr lang="fa-IR" sz="3600" dirty="0">
                <a:cs typeface="A Chamran" panose="00000400000000000000" pitchFamily="2" charset="-78"/>
              </a:rPr>
              <a:t>سیکل قاعدگی</a:t>
            </a:r>
          </a:p>
        </p:txBody>
      </p:sp>
      <p:pic>
        <p:nvPicPr>
          <p:cNvPr id="6" name="Picture 5">
            <a:extLst>
              <a:ext uri="{FF2B5EF4-FFF2-40B4-BE49-F238E27FC236}">
                <a16:creationId xmlns:a16="http://schemas.microsoft.com/office/drawing/2014/main" id="{F9B48319-5E22-8B39-3C36-F1BC568720DA}"/>
              </a:ext>
            </a:extLst>
          </p:cNvPr>
          <p:cNvPicPr>
            <a:picLocks noChangeAspect="1"/>
          </p:cNvPicPr>
          <p:nvPr/>
        </p:nvPicPr>
        <p:blipFill>
          <a:blip r:embed="rId2">
            <a:extLst>
              <a:ext uri="{28A0092B-C50C-407E-A947-70E740481C1C}">
                <a14:useLocalDpi xmlns:a14="http://schemas.microsoft.com/office/drawing/2010/main" val="0"/>
              </a:ext>
            </a:extLst>
          </a:blip>
          <a:srcRect l="4195" r="3896"/>
          <a:stretch/>
        </p:blipFill>
        <p:spPr>
          <a:xfrm>
            <a:off x="482257" y="940793"/>
            <a:ext cx="7615910" cy="4976413"/>
          </a:xfrm>
          <a:prstGeom prst="rect">
            <a:avLst/>
          </a:prstGeom>
        </p:spPr>
      </p:pic>
    </p:spTree>
    <p:extLst>
      <p:ext uri="{BB962C8B-B14F-4D97-AF65-F5344CB8AC3E}">
        <p14:creationId xmlns:p14="http://schemas.microsoft.com/office/powerpoint/2010/main" val="3746418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51394" y="1291771"/>
            <a:ext cx="8241507" cy="646331"/>
          </a:xfrm>
          <a:prstGeom prst="rect">
            <a:avLst/>
          </a:prstGeom>
          <a:noFill/>
        </p:spPr>
        <p:txBody>
          <a:bodyPr wrap="square" rtlCol="0">
            <a:spAutoFit/>
          </a:bodyPr>
          <a:lstStyle/>
          <a:p>
            <a:pPr algn="ctr" rtl="1"/>
            <a:r>
              <a:rPr lang="fa-IR" sz="3600" dirty="0">
                <a:cs typeface="A Chamran" panose="00000400000000000000" pitchFamily="2" charset="-78"/>
              </a:rPr>
              <a:t>زمان طلایی بارداری</a:t>
            </a:r>
          </a:p>
        </p:txBody>
      </p:sp>
      <p:pic>
        <p:nvPicPr>
          <p:cNvPr id="2" name="Picture 1">
            <a:extLst>
              <a:ext uri="{FF2B5EF4-FFF2-40B4-BE49-F238E27FC236}">
                <a16:creationId xmlns:a16="http://schemas.microsoft.com/office/drawing/2014/main" id="{DEFD163B-B494-81B5-8A0D-BA37EBB205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097" y="2232219"/>
            <a:ext cx="6964262" cy="3482131"/>
          </a:xfrm>
          <a:prstGeom prst="rect">
            <a:avLst/>
          </a:prstGeom>
        </p:spPr>
      </p:pic>
      <p:pic>
        <p:nvPicPr>
          <p:cNvPr id="5" name="Picture 4">
            <a:extLst>
              <a:ext uri="{FF2B5EF4-FFF2-40B4-BE49-F238E27FC236}">
                <a16:creationId xmlns:a16="http://schemas.microsoft.com/office/drawing/2014/main" id="{9EFA809A-9C7F-4853-93EF-38E7BFB8A1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3391" y="1177226"/>
            <a:ext cx="4101844" cy="4955059"/>
          </a:xfrm>
          <a:prstGeom prst="rect">
            <a:avLst/>
          </a:prstGeom>
        </p:spPr>
      </p:pic>
    </p:spTree>
    <p:extLst>
      <p:ext uri="{BB962C8B-B14F-4D97-AF65-F5344CB8AC3E}">
        <p14:creationId xmlns:p14="http://schemas.microsoft.com/office/powerpoint/2010/main" val="267146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3A59DC-92F1-945B-68BF-6D2475BD0A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543" y="1287235"/>
            <a:ext cx="8675502" cy="4283529"/>
          </a:xfrm>
          <a:prstGeom prst="rect">
            <a:avLst/>
          </a:prstGeom>
        </p:spPr>
      </p:pic>
      <p:sp>
        <p:nvSpPr>
          <p:cNvPr id="6" name="TextBox 5">
            <a:extLst>
              <a:ext uri="{FF2B5EF4-FFF2-40B4-BE49-F238E27FC236}">
                <a16:creationId xmlns:a16="http://schemas.microsoft.com/office/drawing/2014/main" id="{55FF39AF-444C-0CED-0C38-A6F8F729DE7B}"/>
              </a:ext>
            </a:extLst>
          </p:cNvPr>
          <p:cNvSpPr txBox="1"/>
          <p:nvPr/>
        </p:nvSpPr>
        <p:spPr>
          <a:xfrm>
            <a:off x="2292529" y="791050"/>
            <a:ext cx="9601928" cy="3046988"/>
          </a:xfrm>
          <a:prstGeom prst="rect">
            <a:avLst/>
          </a:prstGeom>
          <a:noFill/>
        </p:spPr>
        <p:txBody>
          <a:bodyPr wrap="square" rtlCol="0">
            <a:spAutoFit/>
          </a:bodyPr>
          <a:lstStyle/>
          <a:p>
            <a:pPr algn="r" rtl="1"/>
            <a:r>
              <a:rPr lang="fa-IR" sz="3200" dirty="0">
                <a:cs typeface="A Chamran" panose="00000400000000000000" pitchFamily="2" charset="-78"/>
              </a:rPr>
              <a:t>                                                 مراقبت های پیش از بارداری</a:t>
            </a:r>
          </a:p>
          <a:p>
            <a:pPr algn="r" rtl="1"/>
            <a:endParaRPr lang="fa-IR" sz="2000" dirty="0">
              <a:cs typeface="A Chamran" panose="00000400000000000000" pitchFamily="2" charset="-78"/>
            </a:endParaRPr>
          </a:p>
          <a:p>
            <a:pPr marL="285750" indent="-285750" algn="r" rtl="1">
              <a:buFont typeface="Arial" panose="020B0604020202020204" pitchFamily="34" charset="0"/>
              <a:buChar char="•"/>
            </a:pPr>
            <a:r>
              <a:rPr lang="fa-IR" sz="2000" dirty="0">
                <a:cs typeface="B Koodak" panose="00000700000000000000" pitchFamily="2" charset="-78"/>
              </a:rPr>
              <a:t>تشکیل پرونده</a:t>
            </a:r>
          </a:p>
          <a:p>
            <a:pPr marL="285750" indent="-285750" algn="r" rtl="1">
              <a:buFont typeface="Arial" panose="020B0604020202020204" pitchFamily="34" charset="0"/>
              <a:buChar char="•"/>
            </a:pPr>
            <a:r>
              <a:rPr lang="fa-IR" sz="2000" dirty="0">
                <a:cs typeface="B Koodak" panose="00000700000000000000" pitchFamily="2" charset="-78"/>
              </a:rPr>
              <a:t>انجام آزمایشات قبل از بارداری</a:t>
            </a:r>
          </a:p>
          <a:p>
            <a:pPr marL="285750" indent="-285750" algn="r" rtl="1">
              <a:buFont typeface="Arial" panose="020B0604020202020204" pitchFamily="34" charset="0"/>
              <a:buChar char="•"/>
            </a:pPr>
            <a:r>
              <a:rPr lang="fa-IR" sz="2000" dirty="0">
                <a:cs typeface="B Koodak" panose="00000700000000000000" pitchFamily="2" charset="-78"/>
              </a:rPr>
              <a:t>معاینه پستان</a:t>
            </a:r>
          </a:p>
          <a:p>
            <a:pPr marL="285750" indent="-285750" algn="r" rtl="1">
              <a:buFont typeface="Arial" panose="020B0604020202020204" pitchFamily="34" charset="0"/>
              <a:buChar char="•"/>
            </a:pPr>
            <a:r>
              <a:rPr lang="fa-IR" sz="2000" dirty="0">
                <a:cs typeface="B Koodak" panose="00000700000000000000" pitchFamily="2" charset="-78"/>
              </a:rPr>
              <a:t>معاینه زنان</a:t>
            </a:r>
          </a:p>
          <a:p>
            <a:pPr marL="285750" indent="-285750" algn="r" rtl="1">
              <a:buFont typeface="Arial" panose="020B0604020202020204" pitchFamily="34" charset="0"/>
              <a:buChar char="•"/>
            </a:pPr>
            <a:r>
              <a:rPr lang="fa-IR" sz="2000" dirty="0">
                <a:cs typeface="B Koodak" panose="00000700000000000000" pitchFamily="2" charset="-78"/>
              </a:rPr>
              <a:t>معاینه دهان و دندان</a:t>
            </a:r>
          </a:p>
          <a:p>
            <a:pPr marL="285750" indent="-285750" algn="r" rtl="1">
              <a:buFont typeface="Arial" panose="020B0604020202020204" pitchFamily="34" charset="0"/>
              <a:buChar char="•"/>
            </a:pPr>
            <a:r>
              <a:rPr lang="fa-IR" sz="2000" dirty="0">
                <a:cs typeface="B Koodak" panose="00000700000000000000" pitchFamily="2" charset="-78"/>
              </a:rPr>
              <a:t>مصرف مکمل </a:t>
            </a:r>
          </a:p>
          <a:p>
            <a:pPr algn="r" rtl="1"/>
            <a:r>
              <a:rPr lang="fa-IR" sz="2000" dirty="0">
                <a:cs typeface="B Koodak" panose="00000700000000000000" pitchFamily="2" charset="-78"/>
              </a:rPr>
              <a:t>( فولیک اسید یا یدوفولیک )</a:t>
            </a:r>
          </a:p>
        </p:txBody>
      </p:sp>
    </p:spTree>
    <p:extLst>
      <p:ext uri="{BB962C8B-B14F-4D97-AF65-F5344CB8AC3E}">
        <p14:creationId xmlns:p14="http://schemas.microsoft.com/office/powerpoint/2010/main" val="57635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77" y="1913972"/>
            <a:ext cx="11512445" cy="3377047"/>
          </a:xfrm>
        </p:spPr>
        <p:txBody>
          <a:bodyPr>
            <a:noAutofit/>
          </a:bodyPr>
          <a:lstStyle/>
          <a:p>
            <a:pPr marL="0" indent="0" algn="just" rtl="1">
              <a:lnSpc>
                <a:spcPct val="150000"/>
              </a:lnSpc>
              <a:buNone/>
            </a:pPr>
            <a:endParaRPr lang="fa-IR" sz="2400" b="1" dirty="0">
              <a:cs typeface="B Nazanin" panose="00000400000000000000" pitchFamily="2" charset="-78"/>
            </a:endParaRPr>
          </a:p>
          <a:p>
            <a:pPr marL="0" indent="0" algn="just" rtl="1">
              <a:lnSpc>
                <a:spcPct val="150000"/>
              </a:lnSpc>
              <a:buNone/>
            </a:pPr>
            <a:r>
              <a:rPr lang="fa-IR" sz="2400" b="1" dirty="0">
                <a:cs typeface="B Nazanin" panose="00000400000000000000" pitchFamily="2" charset="-78"/>
              </a:rPr>
              <a:t>* در زوجینی که به مدت یکسال خواهان فرزند بوده و نزدیکی منظم بدون استفاده از روش</a:t>
            </a:r>
            <a:r>
              <a:rPr lang="en-US" sz="2400" b="1" dirty="0">
                <a:cs typeface="B Nazanin" panose="00000400000000000000" pitchFamily="2" charset="-78"/>
              </a:rPr>
              <a:t> </a:t>
            </a:r>
            <a:r>
              <a:rPr lang="fa-IR" sz="2400" b="1" dirty="0">
                <a:cs typeface="B Nazanin" panose="00000400000000000000" pitchFamily="2" charset="-78"/>
              </a:rPr>
              <a:t>پیشگیری  از بارداری داشته اند و باردار نشده اند بایستی بررسی از نظر ناباروری صورت گیرد.</a:t>
            </a:r>
            <a:endParaRPr lang="en-US" sz="2400" b="1" dirty="0">
              <a:cs typeface="B Nazanin" panose="00000400000000000000" pitchFamily="2" charset="-78"/>
            </a:endParaRPr>
          </a:p>
          <a:p>
            <a:pPr marL="0" indent="0" algn="just" rtl="1">
              <a:lnSpc>
                <a:spcPct val="150000"/>
              </a:lnSpc>
              <a:buNone/>
            </a:pPr>
            <a:r>
              <a:rPr lang="fa-IR" sz="2400" b="1" dirty="0">
                <a:cs typeface="B Nazanin" panose="00000400000000000000" pitchFamily="2" charset="-78"/>
              </a:rPr>
              <a:t>* دزنان بالای 35 سال اگرخواهان بارداری هستند وتا 6 ماه باردار نشده اند پیگیری ناباروری اغاز می شود.</a:t>
            </a:r>
          </a:p>
          <a:p>
            <a:pPr marL="0" indent="0" algn="just" rtl="1">
              <a:lnSpc>
                <a:spcPct val="150000"/>
              </a:lnSpc>
              <a:buNone/>
            </a:pPr>
            <a:endParaRPr lang="en-US" sz="2400" dirty="0">
              <a:cs typeface="B Nazanin" panose="00000400000000000000" pitchFamily="2" charset="-78"/>
            </a:endParaRPr>
          </a:p>
        </p:txBody>
      </p:sp>
      <p:sp>
        <p:nvSpPr>
          <p:cNvPr id="2" name="Oval 1"/>
          <p:cNvSpPr/>
          <p:nvPr/>
        </p:nvSpPr>
        <p:spPr>
          <a:xfrm>
            <a:off x="4425734" y="684948"/>
            <a:ext cx="3636818" cy="9144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1">
              <a:lnSpc>
                <a:spcPct val="150000"/>
              </a:lnSpc>
            </a:pPr>
            <a:r>
              <a:rPr lang="fa-IR" sz="2800" b="1" dirty="0">
                <a:solidFill>
                  <a:schemeClr val="tx1"/>
                </a:solidFill>
                <a:cs typeface="B Titr" panose="00000700000000000000" pitchFamily="2" charset="-78"/>
              </a:rPr>
              <a:t>نکته: </a:t>
            </a:r>
          </a:p>
        </p:txBody>
      </p:sp>
    </p:spTree>
    <p:extLst>
      <p:ext uri="{BB962C8B-B14F-4D97-AF65-F5344CB8AC3E}">
        <p14:creationId xmlns:p14="http://schemas.microsoft.com/office/powerpoint/2010/main" val="3070835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25314" y="2394848"/>
            <a:ext cx="8790709" cy="3345873"/>
          </a:xfrm>
        </p:spPr>
        <p:txBody>
          <a:bodyPr/>
          <a:lstStyle/>
          <a:p>
            <a:pPr marL="0" indent="0" algn="r" rtl="1">
              <a:buNone/>
            </a:pPr>
            <a:r>
              <a:rPr lang="fa-IR" b="1" dirty="0">
                <a:cs typeface="B Nazanin" panose="00000400000000000000" pitchFamily="2" charset="-78"/>
              </a:rPr>
              <a:t>• افزایش احتمال ناباروری اولیه و ثانویه</a:t>
            </a:r>
          </a:p>
          <a:p>
            <a:pPr marL="0" indent="0" algn="r" rtl="1">
              <a:buNone/>
            </a:pPr>
            <a:r>
              <a:rPr lang="fa-IR" b="1" dirty="0">
                <a:cs typeface="B Nazanin" panose="00000400000000000000" pitchFamily="2" charset="-78"/>
              </a:rPr>
              <a:t>• افزایش احتمال ابتلا به دیابت و فشار خون بارداری</a:t>
            </a:r>
          </a:p>
          <a:p>
            <a:pPr marL="0" indent="0" algn="r" rtl="1">
              <a:buNone/>
            </a:pPr>
            <a:r>
              <a:rPr lang="fa-IR" b="1" dirty="0">
                <a:cs typeface="B Nazanin" panose="00000400000000000000" pitchFamily="2" charset="-78"/>
              </a:rPr>
              <a:t>• افزایش احتمال ابتلا به مسمومیت بارداری</a:t>
            </a:r>
          </a:p>
          <a:p>
            <a:pPr marL="0" indent="0" algn="r" rtl="1">
              <a:buNone/>
            </a:pPr>
            <a:r>
              <a:rPr lang="fa-IR" b="1" dirty="0">
                <a:cs typeface="B Nazanin" panose="00000400000000000000" pitchFamily="2" charset="-78"/>
              </a:rPr>
              <a:t>• افزایش احتمال عدم موفقیت در زایمان طبیعی</a:t>
            </a:r>
          </a:p>
          <a:p>
            <a:pPr marL="0" indent="0" algn="r" rtl="1">
              <a:buNone/>
            </a:pPr>
            <a:r>
              <a:rPr lang="fa-IR" b="1" dirty="0">
                <a:cs typeface="B Nazanin" panose="00000400000000000000" pitchFamily="2" charset="-78"/>
              </a:rPr>
              <a:t>• افزایش احتمال سقط جنین</a:t>
            </a:r>
          </a:p>
          <a:p>
            <a:pPr marL="0" indent="0" algn="r" rtl="1">
              <a:buNone/>
            </a:pPr>
            <a:r>
              <a:rPr lang="fa-IR" b="1" dirty="0">
                <a:cs typeface="B Nazanin" panose="00000400000000000000" pitchFamily="2" charset="-78"/>
              </a:rPr>
              <a:t>• افزایش احتمال زایمان زودرس</a:t>
            </a:r>
            <a:endParaRPr lang="en-US" b="1" dirty="0">
              <a:cs typeface="B Nazanin" panose="00000400000000000000" pitchFamily="2" charset="-78"/>
            </a:endParaRPr>
          </a:p>
        </p:txBody>
      </p:sp>
      <p:sp>
        <p:nvSpPr>
          <p:cNvPr id="2" name="Oval 1"/>
          <p:cNvSpPr/>
          <p:nvPr/>
        </p:nvSpPr>
        <p:spPr>
          <a:xfrm>
            <a:off x="3219279" y="359764"/>
            <a:ext cx="6018239" cy="1562554"/>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sz="2800" dirty="0">
                <a:cs typeface="B Titr" panose="00000700000000000000" pitchFamily="2" charset="-78"/>
              </a:rPr>
              <a:t>عوارض تاخیر در بارداری</a:t>
            </a:r>
            <a:endParaRPr lang="en-US" sz="2800" dirty="0">
              <a:cs typeface="B Titr" panose="00000700000000000000" pitchFamily="2" charset="-78"/>
            </a:endParaRPr>
          </a:p>
        </p:txBody>
      </p:sp>
    </p:spTree>
    <p:extLst>
      <p:ext uri="{BB962C8B-B14F-4D97-AF65-F5344CB8AC3E}">
        <p14:creationId xmlns:p14="http://schemas.microsoft.com/office/powerpoint/2010/main" val="299629584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108483" y="1621695"/>
            <a:ext cx="10680032" cy="4634726"/>
          </a:xfrm>
        </p:spPr>
        <p:txBody>
          <a:bodyPr anchor="ctr">
            <a:noAutofit/>
          </a:bodyPr>
          <a:lstStyle/>
          <a:p>
            <a:pPr algn="r" rtl="1">
              <a:lnSpc>
                <a:spcPct val="170000"/>
              </a:lnSpc>
              <a:buClr>
                <a:schemeClr val="bg1"/>
              </a:buClr>
              <a:buFont typeface="Wingdings" panose="05000000000000000000" pitchFamily="2" charset="2"/>
              <a:buChar char="v"/>
            </a:pPr>
            <a:endParaRPr lang="fa-IR" sz="2400" dirty="0">
              <a:cs typeface="B Nazanin"/>
            </a:endParaRPr>
          </a:p>
          <a:p>
            <a:pPr algn="r" rtl="1">
              <a:lnSpc>
                <a:spcPct val="170000"/>
              </a:lnSpc>
              <a:buClr>
                <a:schemeClr val="bg1"/>
              </a:buClr>
              <a:buFont typeface="Wingdings" panose="05000000000000000000" pitchFamily="2" charset="2"/>
              <a:buChar char="v"/>
            </a:pPr>
            <a:r>
              <a:rPr lang="fa-IR" sz="2400" dirty="0">
                <a:cs typeface="B Titr" panose="00000700000000000000" pitchFamily="2" charset="-78"/>
              </a:rPr>
              <a:t>تهیه کنندگان:</a:t>
            </a:r>
            <a:endParaRPr lang="en-US" sz="2400" b="1" dirty="0">
              <a:cs typeface="B Titr" panose="00000700000000000000" pitchFamily="2" charset="-78"/>
            </a:endParaRPr>
          </a:p>
          <a:p>
            <a:pPr algn="r" rtl="1">
              <a:lnSpc>
                <a:spcPct val="170000"/>
              </a:lnSpc>
              <a:buClr>
                <a:schemeClr val="bg1"/>
              </a:buClr>
              <a:buFont typeface="Wingdings" panose="05000000000000000000" pitchFamily="2" charset="2"/>
              <a:buChar char="v"/>
            </a:pPr>
            <a:r>
              <a:rPr lang="fa-IR" sz="2400" b="1" dirty="0">
                <a:cs typeface="B Nazanin"/>
              </a:rPr>
              <a:t>پلینوس رمضان نژاد، کارشناس ارشد مشاوره در مامایی، مدرس سلامت جنسی و فرزند آوری</a:t>
            </a:r>
          </a:p>
          <a:p>
            <a:pPr algn="r" rtl="1">
              <a:lnSpc>
                <a:spcPct val="170000"/>
              </a:lnSpc>
              <a:buClr>
                <a:schemeClr val="bg1"/>
              </a:buClr>
              <a:buFont typeface="Wingdings" panose="05000000000000000000" pitchFamily="2" charset="2"/>
              <a:buChar char="v"/>
            </a:pPr>
            <a:r>
              <a:rPr lang="fa-IR" sz="2400" b="1" dirty="0">
                <a:cs typeface="B Nazanin"/>
              </a:rPr>
              <a:t>مهشید طباخیان، کارشناس مامایی، مدرس سلامت جنسی و فرزند آوری </a:t>
            </a:r>
          </a:p>
          <a:p>
            <a:pPr algn="r" rtl="1">
              <a:lnSpc>
                <a:spcPct val="170000"/>
              </a:lnSpc>
              <a:buClr>
                <a:schemeClr val="bg1"/>
              </a:buClr>
              <a:buFont typeface="Wingdings" panose="05000000000000000000" pitchFamily="2" charset="2"/>
              <a:buChar char="v"/>
            </a:pPr>
            <a:r>
              <a:rPr lang="fa-IR" sz="2400" b="1" dirty="0">
                <a:cs typeface="B Nazanin"/>
              </a:rPr>
              <a:t>مرکز بهداشت شماره یک اصفهان - مرکز مشاوره حین ازدواج ابن سینا اصفهان</a:t>
            </a:r>
            <a:endParaRPr lang="en-US" sz="2400" b="1" dirty="0">
              <a:cs typeface="B Nazanin"/>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
        <p:nvSpPr>
          <p:cNvPr id="2" name="TextBox 1">
            <a:extLst>
              <a:ext uri="{FF2B5EF4-FFF2-40B4-BE49-F238E27FC236}">
                <a16:creationId xmlns:a16="http://schemas.microsoft.com/office/drawing/2014/main" id="{004648C8-C1E6-448C-A90C-0A66DCDC38D4}"/>
              </a:ext>
            </a:extLst>
          </p:cNvPr>
          <p:cNvSpPr txBox="1"/>
          <p:nvPr/>
        </p:nvSpPr>
        <p:spPr>
          <a:xfrm>
            <a:off x="673768" y="601579"/>
            <a:ext cx="10680032" cy="707886"/>
          </a:xfrm>
          <a:prstGeom prst="rect">
            <a:avLst/>
          </a:prstGeom>
          <a:noFill/>
        </p:spPr>
        <p:txBody>
          <a:bodyPr wrap="square" rtlCol="0">
            <a:spAutoFit/>
          </a:bodyPr>
          <a:lstStyle/>
          <a:p>
            <a:pPr algn="ctr"/>
            <a:r>
              <a:rPr lang="fa-IR" sz="4000" dirty="0">
                <a:solidFill>
                  <a:srgbClr val="C00000"/>
                </a:solidFill>
                <a:cs typeface="B Titr" panose="00000700000000000000" pitchFamily="2" charset="-78"/>
              </a:rPr>
              <a:t>فرزندآوری و فوائد بارداری</a:t>
            </a:r>
            <a:endParaRPr lang="en-US" sz="4000" dirty="0">
              <a:solidFill>
                <a:srgbClr val="C00000"/>
              </a:solidFill>
              <a:cs typeface="B Titr" panose="00000700000000000000" pitchFamily="2" charset="-78"/>
            </a:endParaRPr>
          </a:p>
        </p:txBody>
      </p:sp>
    </p:spTree>
    <p:extLst>
      <p:ext uri="{BB962C8B-B14F-4D97-AF65-F5344CB8AC3E}">
        <p14:creationId xmlns:p14="http://schemas.microsoft.com/office/powerpoint/2010/main" val="486936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6347650" y="695444"/>
            <a:ext cx="4513412" cy="1569660"/>
          </a:xfrm>
          <a:prstGeom prst="rect">
            <a:avLst/>
          </a:prstGeom>
          <a:noFill/>
        </p:spPr>
        <p:txBody>
          <a:bodyPr wrap="square" rtlCol="0">
            <a:spAutoFit/>
          </a:bodyPr>
          <a:lstStyle/>
          <a:p>
            <a:pPr algn="r" rtl="1"/>
            <a:r>
              <a:rPr lang="fa-IR" sz="4000" dirty="0">
                <a:cs typeface="B Titr" panose="00000700000000000000" pitchFamily="2" charset="-78"/>
              </a:rPr>
              <a:t>فرآیند بارداری</a:t>
            </a:r>
          </a:p>
          <a:p>
            <a:pPr algn="r" rtl="1"/>
            <a:endParaRPr lang="fa-IR" sz="2800" dirty="0">
              <a:cs typeface="B Titr" panose="00000700000000000000" pitchFamily="2" charset="-78"/>
            </a:endParaRPr>
          </a:p>
          <a:p>
            <a:pPr algn="r" rtl="1"/>
            <a:endParaRPr lang="fa-IR" sz="2800" dirty="0">
              <a:cs typeface="B Titr" panose="00000700000000000000" pitchFamily="2" charset="-78"/>
            </a:endParaRPr>
          </a:p>
        </p:txBody>
      </p:sp>
      <p:pic>
        <p:nvPicPr>
          <p:cNvPr id="3" name="Picture 2">
            <a:extLst>
              <a:ext uri="{FF2B5EF4-FFF2-40B4-BE49-F238E27FC236}">
                <a16:creationId xmlns:a16="http://schemas.microsoft.com/office/drawing/2014/main" id="{60450A8D-DA9D-583F-495D-3A142DACC6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237" y="542411"/>
            <a:ext cx="6315589" cy="6315589"/>
          </a:xfrm>
          <a:prstGeom prst="rect">
            <a:avLst/>
          </a:prstGeom>
        </p:spPr>
      </p:pic>
      <p:pic>
        <p:nvPicPr>
          <p:cNvPr id="6" name="Picture 5">
            <a:extLst>
              <a:ext uri="{FF2B5EF4-FFF2-40B4-BE49-F238E27FC236}">
                <a16:creationId xmlns:a16="http://schemas.microsoft.com/office/drawing/2014/main" id="{F3BD062E-816C-5FA2-799C-62364D649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932043"/>
            <a:ext cx="6096000" cy="4701754"/>
          </a:xfrm>
          <a:prstGeom prst="rect">
            <a:avLst/>
          </a:prstGeom>
        </p:spPr>
      </p:pic>
    </p:spTree>
    <p:extLst>
      <p:ext uri="{BB962C8B-B14F-4D97-AF65-F5344CB8AC3E}">
        <p14:creationId xmlns:p14="http://schemas.microsoft.com/office/powerpoint/2010/main" val="616110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042558-AA57-0D32-47E3-A1F237819D41}"/>
              </a:ext>
            </a:extLst>
          </p:cNvPr>
          <p:cNvPicPr>
            <a:picLocks noChangeAspect="1"/>
          </p:cNvPicPr>
          <p:nvPr/>
        </p:nvPicPr>
        <p:blipFill>
          <a:blip r:embed="rId2">
            <a:extLst>
              <a:ext uri="{28A0092B-C50C-407E-A947-70E740481C1C}">
                <a14:useLocalDpi xmlns:a14="http://schemas.microsoft.com/office/drawing/2010/main" val="0"/>
              </a:ext>
            </a:extLst>
          </a:blip>
          <a:srcRect b="4824"/>
          <a:stretch/>
        </p:blipFill>
        <p:spPr>
          <a:xfrm>
            <a:off x="1565295" y="260195"/>
            <a:ext cx="9061409" cy="6527180"/>
          </a:xfrm>
          <a:prstGeom prst="rect">
            <a:avLst/>
          </a:prstGeom>
        </p:spPr>
      </p:pic>
      <p:sp>
        <p:nvSpPr>
          <p:cNvPr id="7" name="TextBox 6">
            <a:extLst>
              <a:ext uri="{FF2B5EF4-FFF2-40B4-BE49-F238E27FC236}">
                <a16:creationId xmlns:a16="http://schemas.microsoft.com/office/drawing/2014/main" id="{E196BA57-9715-FFF1-2BDB-AEEEB082D158}"/>
              </a:ext>
            </a:extLst>
          </p:cNvPr>
          <p:cNvSpPr txBox="1"/>
          <p:nvPr/>
        </p:nvSpPr>
        <p:spPr>
          <a:xfrm>
            <a:off x="7053853" y="260195"/>
            <a:ext cx="2907506" cy="769441"/>
          </a:xfrm>
          <a:prstGeom prst="rect">
            <a:avLst/>
          </a:prstGeom>
          <a:noFill/>
        </p:spPr>
        <p:txBody>
          <a:bodyPr wrap="square" rtlCol="0">
            <a:spAutoFit/>
          </a:bodyPr>
          <a:lstStyle/>
          <a:p>
            <a:pPr algn="r" rtl="1"/>
            <a:r>
              <a:rPr lang="fa-IR" sz="4400" dirty="0">
                <a:cs typeface="B Titr" panose="00000700000000000000" pitchFamily="2" charset="-78"/>
              </a:rPr>
              <a:t>بارداری</a:t>
            </a:r>
          </a:p>
        </p:txBody>
      </p:sp>
    </p:spTree>
    <p:extLst>
      <p:ext uri="{BB962C8B-B14F-4D97-AF65-F5344CB8AC3E}">
        <p14:creationId xmlns:p14="http://schemas.microsoft.com/office/powerpoint/2010/main" val="425264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99803" y="1456340"/>
            <a:ext cx="11497456" cy="2862322"/>
          </a:xfrm>
          <a:prstGeom prst="rect">
            <a:avLst/>
          </a:prstGeom>
          <a:noFill/>
        </p:spPr>
        <p:txBody>
          <a:bodyPr wrap="square" rtlCol="0">
            <a:spAutoFit/>
          </a:bodyPr>
          <a:lstStyle/>
          <a:p>
            <a:pPr algn="r" rtl="1"/>
            <a:r>
              <a:rPr lang="fa-IR" sz="4000" dirty="0">
                <a:cs typeface="A Chamran" panose="00000400000000000000" pitchFamily="2" charset="-78"/>
              </a:rPr>
              <a:t>                             </a:t>
            </a:r>
            <a:r>
              <a:rPr lang="fa-IR" sz="4000" dirty="0">
                <a:cs typeface="B Titr" panose="00000700000000000000" pitchFamily="2" charset="-78"/>
              </a:rPr>
              <a:t>روابط جنسی و بارداری</a:t>
            </a:r>
          </a:p>
          <a:p>
            <a:pPr algn="r" rtl="1"/>
            <a:endParaRPr lang="fa-IR" sz="2800" dirty="0">
              <a:cs typeface="A Chamran" panose="00000400000000000000" pitchFamily="2" charset="-78"/>
            </a:endParaRPr>
          </a:p>
          <a:p>
            <a:pPr algn="just" rtl="1"/>
            <a:r>
              <a:rPr lang="fa-IR" sz="2800" dirty="0">
                <a:cs typeface="B Koodak" panose="00000700000000000000" pitchFamily="2" charset="-78"/>
              </a:rPr>
              <a:t>* سه ماه اول ( کاهش میل در مادر باردار با توجه به تغیرات هورمونی و ویار حاملگی )</a:t>
            </a:r>
          </a:p>
          <a:p>
            <a:pPr algn="just" rtl="1"/>
            <a:r>
              <a:rPr lang="fa-IR" sz="2800" dirty="0">
                <a:cs typeface="B Koodak" panose="00000700000000000000" pitchFamily="2" charset="-78"/>
              </a:rPr>
              <a:t>* سه ماه دوم ( افزایش میل در مادر باردار و افزایش تحریک پذیری )</a:t>
            </a:r>
          </a:p>
          <a:p>
            <a:pPr algn="just" rtl="1"/>
            <a:r>
              <a:rPr lang="fa-IR" sz="2800" dirty="0">
                <a:cs typeface="B Koodak" panose="00000700000000000000" pitchFamily="2" charset="-78"/>
              </a:rPr>
              <a:t>* سه ماه سوم ( افزایش تحریک پذیری در بعضی افراد و کاهش میل به علت سنگینی و ترس از صدمه به جنین )</a:t>
            </a:r>
          </a:p>
        </p:txBody>
      </p:sp>
    </p:spTree>
    <p:extLst>
      <p:ext uri="{BB962C8B-B14F-4D97-AF65-F5344CB8AC3E}">
        <p14:creationId xmlns:p14="http://schemas.microsoft.com/office/powerpoint/2010/main" val="2784117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423996" y="2241827"/>
            <a:ext cx="7643812" cy="2123658"/>
          </a:xfrm>
          <a:prstGeom prst="rect">
            <a:avLst/>
          </a:prstGeom>
          <a:noFill/>
        </p:spPr>
        <p:txBody>
          <a:bodyPr wrap="square" rtlCol="0">
            <a:spAutoFit/>
          </a:bodyPr>
          <a:lstStyle/>
          <a:p>
            <a:pPr algn="ctr" rtl="1"/>
            <a:r>
              <a:rPr lang="fa-IR" sz="4400" dirty="0">
                <a:cs typeface="B Titr" panose="00000700000000000000" pitchFamily="2" charset="-78"/>
              </a:rPr>
              <a:t>پس از زایمان و روابط جنسی</a:t>
            </a:r>
          </a:p>
          <a:p>
            <a:pPr algn="ctr" rtl="1"/>
            <a:r>
              <a:rPr lang="fa-IR" sz="4400" dirty="0">
                <a:cs typeface="B Titr" panose="00000700000000000000" pitchFamily="2" charset="-78"/>
              </a:rPr>
              <a:t>سزارین</a:t>
            </a:r>
          </a:p>
          <a:p>
            <a:pPr algn="ctr" rtl="1"/>
            <a:r>
              <a:rPr lang="fa-IR" sz="4400" dirty="0">
                <a:cs typeface="B Titr" panose="00000700000000000000" pitchFamily="2" charset="-78"/>
              </a:rPr>
              <a:t>طبیعی</a:t>
            </a:r>
          </a:p>
        </p:txBody>
      </p:sp>
    </p:spTree>
    <p:extLst>
      <p:ext uri="{BB962C8B-B14F-4D97-AF65-F5344CB8AC3E}">
        <p14:creationId xmlns:p14="http://schemas.microsoft.com/office/powerpoint/2010/main" val="2187621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152399" y="471781"/>
            <a:ext cx="11887201" cy="2708434"/>
          </a:xfrm>
          <a:prstGeom prst="rect">
            <a:avLst/>
          </a:prstGeom>
          <a:noFill/>
        </p:spPr>
        <p:txBody>
          <a:bodyPr wrap="square" rtlCol="0">
            <a:spAutoFit/>
          </a:bodyPr>
          <a:lstStyle/>
          <a:p>
            <a:pPr algn="r" rtl="1"/>
            <a:r>
              <a:rPr lang="fa-IR" sz="3200">
                <a:cs typeface="B Titr" panose="00000700000000000000" pitchFamily="2" charset="-78"/>
              </a:rPr>
              <a:t>                                                                    سقط </a:t>
            </a:r>
            <a:r>
              <a:rPr lang="fa-IR" sz="3200" dirty="0">
                <a:cs typeface="B Titr" panose="00000700000000000000" pitchFamily="2" charset="-78"/>
              </a:rPr>
              <a:t>جنین</a:t>
            </a:r>
          </a:p>
          <a:p>
            <a:pPr algn="r" rtl="1"/>
            <a:endParaRPr lang="fa-IR" dirty="0">
              <a:cs typeface="A Chamran" panose="00000400000000000000" pitchFamily="2" charset="-78"/>
            </a:endParaRPr>
          </a:p>
          <a:p>
            <a:pPr algn="r" rtl="1"/>
            <a:r>
              <a:rPr lang="fa-IR" sz="2400" b="1" dirty="0">
                <a:cs typeface="B Nazanin" panose="00000400000000000000" pitchFamily="2" charset="-78"/>
              </a:rPr>
              <a:t>* ختم حاملگی قبل از هفته 22 حاملگی را سقط جنین می گویند.</a:t>
            </a:r>
          </a:p>
          <a:p>
            <a:pPr algn="r" rtl="1"/>
            <a:r>
              <a:rPr lang="fa-IR" sz="2400" b="1" dirty="0">
                <a:cs typeface="B Nazanin" panose="00000400000000000000" pitchFamily="2" charset="-78"/>
              </a:rPr>
              <a:t>* سقط میتواند خود به خود یا عمدی صورت بگیرد.</a:t>
            </a:r>
          </a:p>
          <a:p>
            <a:pPr algn="r" rtl="1"/>
            <a:endParaRPr lang="fa-IR" sz="2400" b="1" dirty="0">
              <a:cs typeface="B Nazanin" panose="00000400000000000000" pitchFamily="2" charset="-78"/>
            </a:endParaRPr>
          </a:p>
          <a:p>
            <a:pPr algn="r" rtl="1"/>
            <a:r>
              <a:rPr lang="fa-IR" sz="2400" b="1" dirty="0">
                <a:cs typeface="B Nazanin" panose="00000400000000000000" pitchFamily="2" charset="-78"/>
              </a:rPr>
              <a:t>* سقط عمدی قانونی ( به دلایل پزشکی مرتبط با سلامت مادر یا معلولیت شدید جنین و با تایید پزشکی قانونی )</a:t>
            </a:r>
          </a:p>
          <a:p>
            <a:pPr algn="r" rtl="1"/>
            <a:r>
              <a:rPr lang="fa-IR" sz="2400" b="1" dirty="0">
                <a:cs typeface="B Nazanin" panose="00000400000000000000" pitchFamily="2" charset="-78"/>
              </a:rPr>
              <a:t>* سقط عمدی غیرقانونی </a:t>
            </a:r>
          </a:p>
        </p:txBody>
      </p:sp>
      <p:pic>
        <p:nvPicPr>
          <p:cNvPr id="3" name="Picture 2">
            <a:extLst>
              <a:ext uri="{FF2B5EF4-FFF2-40B4-BE49-F238E27FC236}">
                <a16:creationId xmlns:a16="http://schemas.microsoft.com/office/drawing/2014/main" id="{DB05AF6E-C88E-9A8D-2EBB-9191EE6077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3369" y="3180215"/>
            <a:ext cx="4286250" cy="3400425"/>
          </a:xfrm>
          <a:prstGeom prst="rect">
            <a:avLst/>
          </a:prstGeom>
        </p:spPr>
      </p:pic>
    </p:spTree>
    <p:extLst>
      <p:ext uri="{BB962C8B-B14F-4D97-AF65-F5344CB8AC3E}">
        <p14:creationId xmlns:p14="http://schemas.microsoft.com/office/powerpoint/2010/main" val="38051148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374753" y="2059394"/>
            <a:ext cx="11212643" cy="3816429"/>
          </a:xfrm>
          <a:prstGeom prst="rect">
            <a:avLst/>
          </a:prstGeom>
          <a:noFill/>
        </p:spPr>
        <p:txBody>
          <a:bodyPr wrap="square" rtlCol="0">
            <a:spAutoFit/>
          </a:bodyPr>
          <a:lstStyle/>
          <a:p>
            <a:pPr algn="ctr" rtl="1"/>
            <a:r>
              <a:rPr lang="fa-IR" sz="2800" dirty="0">
                <a:cs typeface="B Titr" panose="00000700000000000000" pitchFamily="2" charset="-78"/>
              </a:rPr>
              <a:t>عوارض جسمانی سقط عمدی جنین</a:t>
            </a:r>
          </a:p>
          <a:p>
            <a:pPr algn="ctr" rtl="1"/>
            <a:endParaRPr lang="fa-IR" dirty="0">
              <a:cs typeface="A Chamran" panose="00000400000000000000" pitchFamily="2" charset="-78"/>
            </a:endParaRPr>
          </a:p>
          <a:p>
            <a:pPr algn="ctr" rtl="1"/>
            <a:r>
              <a:rPr lang="fa-IR" sz="2800" b="1" dirty="0">
                <a:cs typeface="B Nazanin" panose="00000400000000000000" pitchFamily="2" charset="-78"/>
              </a:rPr>
              <a:t>* پارگی و سوراخ شدن رحم</a:t>
            </a:r>
          </a:p>
          <a:p>
            <a:pPr algn="ctr" rtl="1"/>
            <a:r>
              <a:rPr lang="fa-IR" sz="2800" b="1" dirty="0">
                <a:cs typeface="B Nazanin" panose="00000400000000000000" pitchFamily="2" charset="-78"/>
              </a:rPr>
              <a:t>* افزایش خطر ابتلا به جفت سرراهی و چسبندگی جفت در حاملگی بعدی</a:t>
            </a:r>
          </a:p>
          <a:p>
            <a:pPr algn="ctr" rtl="1"/>
            <a:r>
              <a:rPr lang="fa-IR" sz="2800" b="1" dirty="0">
                <a:cs typeface="B Nazanin" panose="00000400000000000000" pitchFamily="2" charset="-78"/>
              </a:rPr>
              <a:t>* عفونت لگنی و آبسه</a:t>
            </a:r>
          </a:p>
          <a:p>
            <a:pPr algn="ctr" rtl="1"/>
            <a:r>
              <a:rPr lang="fa-IR" sz="2800" b="1" dirty="0">
                <a:cs typeface="B Nazanin" panose="00000400000000000000" pitchFamily="2" charset="-78"/>
              </a:rPr>
              <a:t>* چسبندگی رحم ( آشرمن )</a:t>
            </a:r>
          </a:p>
          <a:p>
            <a:pPr algn="ctr" rtl="1"/>
            <a:r>
              <a:rPr lang="fa-IR" sz="2800" b="1" dirty="0">
                <a:cs typeface="B Nazanin" panose="00000400000000000000" pitchFamily="2" charset="-78"/>
              </a:rPr>
              <a:t>* خونریزی شدید ( به دنبال سندروم شیهان )</a:t>
            </a:r>
          </a:p>
          <a:p>
            <a:pPr algn="ctr" rtl="1"/>
            <a:r>
              <a:rPr lang="fa-IR" sz="2800" b="1" dirty="0">
                <a:cs typeface="B Nazanin" panose="00000400000000000000" pitchFamily="2" charset="-78"/>
              </a:rPr>
              <a:t>* ترومبوآمبولی و اندوکاردیت</a:t>
            </a:r>
          </a:p>
          <a:p>
            <a:pPr algn="ctr" rtl="1"/>
            <a:r>
              <a:rPr lang="fa-IR" sz="2800" b="1" dirty="0">
                <a:cs typeface="B Nazanin" panose="00000400000000000000" pitchFamily="2" charset="-78"/>
              </a:rPr>
              <a:t>* ناباروری</a:t>
            </a:r>
          </a:p>
        </p:txBody>
      </p:sp>
    </p:spTree>
    <p:extLst>
      <p:ext uri="{BB962C8B-B14F-4D97-AF65-F5344CB8AC3E}">
        <p14:creationId xmlns:p14="http://schemas.microsoft.com/office/powerpoint/2010/main" val="2729666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274094" y="2355749"/>
            <a:ext cx="7643812" cy="2800767"/>
          </a:xfrm>
          <a:prstGeom prst="rect">
            <a:avLst/>
          </a:prstGeom>
          <a:noFill/>
        </p:spPr>
        <p:txBody>
          <a:bodyPr wrap="square" rtlCol="0">
            <a:spAutoFit/>
          </a:bodyPr>
          <a:lstStyle/>
          <a:p>
            <a:pPr algn="ctr" rtl="1"/>
            <a:r>
              <a:rPr lang="fa-IR" sz="2800" dirty="0">
                <a:cs typeface="B Titr" panose="00000700000000000000" pitchFamily="2" charset="-78"/>
              </a:rPr>
              <a:t>عوارض روانی سقط عمدی</a:t>
            </a:r>
          </a:p>
          <a:p>
            <a:pPr algn="ctr" rtl="1"/>
            <a:endParaRPr lang="fa-IR" dirty="0">
              <a:cs typeface="A Chamran" panose="00000400000000000000" pitchFamily="2" charset="-78"/>
            </a:endParaRPr>
          </a:p>
          <a:p>
            <a:pPr algn="ctr" rtl="1"/>
            <a:r>
              <a:rPr lang="fa-IR" sz="2800" b="1" dirty="0">
                <a:cs typeface="B Nazanin" panose="00000400000000000000" pitchFamily="2" charset="-78"/>
              </a:rPr>
              <a:t>* افزایش اختلالات خواب</a:t>
            </a:r>
          </a:p>
          <a:p>
            <a:pPr algn="ctr" rtl="1"/>
            <a:r>
              <a:rPr lang="fa-IR" sz="2800" b="1" dirty="0">
                <a:cs typeface="B Nazanin" panose="00000400000000000000" pitchFamily="2" charset="-78"/>
              </a:rPr>
              <a:t>* اضطراب</a:t>
            </a:r>
          </a:p>
          <a:p>
            <a:pPr algn="ctr" rtl="1"/>
            <a:r>
              <a:rPr lang="fa-IR" sz="2800" b="1" dirty="0">
                <a:cs typeface="B Nazanin" panose="00000400000000000000" pitchFamily="2" charset="-78"/>
              </a:rPr>
              <a:t>* اختلال استرس بعد از حادثه و افسردگی</a:t>
            </a:r>
          </a:p>
          <a:p>
            <a:pPr algn="ctr" rtl="1"/>
            <a:r>
              <a:rPr lang="fa-IR" sz="2800" b="1" dirty="0">
                <a:cs typeface="B Nazanin" panose="00000400000000000000" pitchFamily="2" charset="-78"/>
              </a:rPr>
              <a:t>* سندروم پس از سقط عمدی ( </a:t>
            </a:r>
            <a:r>
              <a:rPr lang="en-US" sz="2800" b="1" dirty="0">
                <a:cs typeface="B Nazanin" panose="00000400000000000000" pitchFamily="2" charset="-78"/>
              </a:rPr>
              <a:t>PAS</a:t>
            </a:r>
            <a:r>
              <a:rPr lang="fa-IR" sz="2800" b="1" dirty="0">
                <a:cs typeface="B Nazanin" panose="00000400000000000000" pitchFamily="2" charset="-78"/>
              </a:rPr>
              <a:t> )</a:t>
            </a:r>
          </a:p>
          <a:p>
            <a:pPr algn="ctr" rtl="1"/>
            <a:endParaRPr lang="fa-IR" dirty="0">
              <a:cs typeface="A Chamran" panose="00000400000000000000" pitchFamily="2" charset="-78"/>
            </a:endParaRPr>
          </a:p>
        </p:txBody>
      </p:sp>
    </p:spTree>
    <p:extLst>
      <p:ext uri="{BB962C8B-B14F-4D97-AF65-F5344CB8AC3E}">
        <p14:creationId xmlns:p14="http://schemas.microsoft.com/office/powerpoint/2010/main" val="3381264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1137047" y="2545617"/>
            <a:ext cx="9917906" cy="1231106"/>
          </a:xfrm>
          <a:prstGeom prst="rect">
            <a:avLst/>
          </a:prstGeom>
          <a:noFill/>
        </p:spPr>
        <p:txBody>
          <a:bodyPr wrap="square" rtlCol="0">
            <a:spAutoFit/>
          </a:bodyPr>
          <a:lstStyle/>
          <a:p>
            <a:pPr algn="ctr" rtl="1"/>
            <a:r>
              <a:rPr lang="fa-IR" sz="2800" dirty="0">
                <a:cs typeface="B Titr" panose="00000700000000000000" pitchFamily="2" charset="-78"/>
              </a:rPr>
              <a:t>عوارض معنوی سقط عمدی جنین</a:t>
            </a:r>
          </a:p>
          <a:p>
            <a:pPr algn="ctr" rtl="1"/>
            <a:endParaRPr lang="fa-IR" dirty="0">
              <a:cs typeface="A Chamran" panose="00000400000000000000" pitchFamily="2" charset="-78"/>
            </a:endParaRPr>
          </a:p>
          <a:p>
            <a:pPr algn="ctr" rtl="1"/>
            <a:r>
              <a:rPr lang="fa-IR" sz="2800" b="1" dirty="0">
                <a:cs typeface="B Nazanin" panose="00000400000000000000" pitchFamily="2" charset="-78"/>
              </a:rPr>
              <a:t>از نظر قرآن مجید ، قتل ولد در بیشتر موارد با ندانستن و جهالت صورت می گیرد.</a:t>
            </a:r>
          </a:p>
        </p:txBody>
      </p:sp>
    </p:spTree>
    <p:extLst>
      <p:ext uri="{BB962C8B-B14F-4D97-AF65-F5344CB8AC3E}">
        <p14:creationId xmlns:p14="http://schemas.microsoft.com/office/powerpoint/2010/main" val="17699065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274094" y="2582614"/>
            <a:ext cx="7643812" cy="2123658"/>
          </a:xfrm>
          <a:prstGeom prst="rect">
            <a:avLst/>
          </a:prstGeom>
          <a:noFill/>
        </p:spPr>
        <p:txBody>
          <a:bodyPr wrap="square" rtlCol="0">
            <a:spAutoFit/>
          </a:bodyPr>
          <a:lstStyle/>
          <a:p>
            <a:pPr algn="ctr" rtl="1"/>
            <a:r>
              <a:rPr lang="fa-IR" sz="3600" dirty="0">
                <a:cs typeface="B Titr" panose="00000700000000000000" pitchFamily="2" charset="-78"/>
              </a:rPr>
              <a:t>آمادگی های روانشناختی</a:t>
            </a:r>
          </a:p>
          <a:p>
            <a:pPr algn="ctr" rtl="1"/>
            <a:endParaRPr lang="fa-IR" sz="3200" b="1" dirty="0">
              <a:cs typeface="B Nazanin" panose="00000400000000000000" pitchFamily="2" charset="-78"/>
            </a:endParaRPr>
          </a:p>
          <a:p>
            <a:pPr algn="ctr" rtl="1"/>
            <a:r>
              <a:rPr lang="fa-IR" sz="3200" b="1" dirty="0">
                <a:cs typeface="B Nazanin" panose="00000400000000000000" pitchFamily="2" charset="-78"/>
              </a:rPr>
              <a:t>مهارت های والدین</a:t>
            </a:r>
          </a:p>
          <a:p>
            <a:pPr algn="ctr" rtl="1"/>
            <a:r>
              <a:rPr lang="fa-IR" sz="3200" b="1" dirty="0">
                <a:cs typeface="B Nazanin" panose="00000400000000000000" pitchFamily="2" charset="-78"/>
              </a:rPr>
              <a:t>مهارت های فرزند پروری </a:t>
            </a:r>
          </a:p>
        </p:txBody>
      </p:sp>
    </p:spTree>
    <p:extLst>
      <p:ext uri="{BB962C8B-B14F-4D97-AF65-F5344CB8AC3E}">
        <p14:creationId xmlns:p14="http://schemas.microsoft.com/office/powerpoint/2010/main" val="10908396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1992831" y="1688227"/>
            <a:ext cx="8206337" cy="3662541"/>
          </a:xfrm>
          <a:prstGeom prst="rect">
            <a:avLst/>
          </a:prstGeom>
          <a:noFill/>
        </p:spPr>
        <p:txBody>
          <a:bodyPr wrap="square" rtlCol="0">
            <a:spAutoFit/>
          </a:bodyPr>
          <a:lstStyle/>
          <a:p>
            <a:pPr algn="ctr" rtl="1"/>
            <a:r>
              <a:rPr lang="fa-IR" sz="3600" dirty="0">
                <a:cs typeface="B Titr" panose="00000700000000000000" pitchFamily="2" charset="-78"/>
              </a:rPr>
              <a:t>مهارت های والدین : </a:t>
            </a:r>
            <a:endParaRPr lang="en-US" sz="3600" dirty="0">
              <a:cs typeface="B Titr" panose="00000700000000000000" pitchFamily="2" charset="-78"/>
            </a:endParaRPr>
          </a:p>
          <a:p>
            <a:pPr algn="ctr" rtl="1"/>
            <a:r>
              <a:rPr lang="fa-IR" sz="2800" dirty="0">
                <a:cs typeface="B Nazanin" panose="00000400000000000000" pitchFamily="2" charset="-78"/>
              </a:rPr>
              <a:t>* ارتباط صمیمی والدین</a:t>
            </a:r>
          </a:p>
          <a:p>
            <a:pPr algn="ctr" rtl="1"/>
            <a:r>
              <a:rPr lang="fa-IR" sz="2800" dirty="0">
                <a:cs typeface="B Nazanin" panose="00000400000000000000" pitchFamily="2" charset="-78"/>
              </a:rPr>
              <a:t>* پذیرش و تاب آوری</a:t>
            </a:r>
          </a:p>
          <a:p>
            <a:pPr algn="ctr" rtl="1"/>
            <a:r>
              <a:rPr lang="fa-IR" sz="2800" dirty="0">
                <a:cs typeface="B Nazanin" panose="00000400000000000000" pitchFamily="2" charset="-78"/>
              </a:rPr>
              <a:t>* مدیریت هیجان</a:t>
            </a:r>
          </a:p>
          <a:p>
            <a:pPr algn="ctr" rtl="1"/>
            <a:r>
              <a:rPr lang="fa-IR" sz="2800" dirty="0">
                <a:cs typeface="B Nazanin" panose="00000400000000000000" pitchFamily="2" charset="-78"/>
              </a:rPr>
              <a:t>* جرات مندی</a:t>
            </a:r>
          </a:p>
          <a:p>
            <a:pPr algn="ctr" rtl="1"/>
            <a:r>
              <a:rPr lang="fa-IR" sz="2800" dirty="0">
                <a:cs typeface="B Nazanin" panose="00000400000000000000" pitchFamily="2" charset="-78"/>
              </a:rPr>
              <a:t>* حل مساله</a:t>
            </a:r>
          </a:p>
          <a:p>
            <a:pPr algn="ctr" rtl="1"/>
            <a:r>
              <a:rPr lang="fa-IR" sz="2800" dirty="0">
                <a:cs typeface="B Nazanin" panose="00000400000000000000" pitchFamily="2" charset="-78"/>
              </a:rPr>
              <a:t>* مسئولیت پذیری</a:t>
            </a:r>
          </a:p>
          <a:p>
            <a:pPr algn="ctr" rtl="1"/>
            <a:r>
              <a:rPr lang="fa-IR" sz="2800" dirty="0">
                <a:cs typeface="B Nazanin" panose="00000400000000000000" pitchFamily="2" charset="-78"/>
              </a:rPr>
              <a:t>* انعطاف پذیری و هماهنگی</a:t>
            </a:r>
          </a:p>
        </p:txBody>
      </p:sp>
    </p:spTree>
    <p:extLst>
      <p:ext uri="{BB962C8B-B14F-4D97-AF65-F5344CB8AC3E}">
        <p14:creationId xmlns:p14="http://schemas.microsoft.com/office/powerpoint/2010/main" val="3483970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E160D8-1567-E33B-280E-1D19860E2A93}"/>
              </a:ext>
            </a:extLst>
          </p:cNvPr>
          <p:cNvSpPr txBox="1"/>
          <p:nvPr/>
        </p:nvSpPr>
        <p:spPr>
          <a:xfrm>
            <a:off x="1953398" y="2181578"/>
            <a:ext cx="7643812" cy="830997"/>
          </a:xfrm>
          <a:prstGeom prst="rect">
            <a:avLst/>
          </a:prstGeom>
          <a:noFill/>
        </p:spPr>
        <p:txBody>
          <a:bodyPr wrap="square" rtlCol="0">
            <a:spAutoFit/>
          </a:bodyPr>
          <a:lstStyle/>
          <a:p>
            <a:pPr algn="r" rtl="1"/>
            <a:r>
              <a:rPr lang="fa-IR" sz="4800" dirty="0">
                <a:cs typeface="A Chamran" panose="00000400000000000000" pitchFamily="2" charset="-78"/>
              </a:rPr>
              <a:t>فرزند آوری</a:t>
            </a:r>
            <a:endParaRPr lang="en-US" sz="4800" dirty="0">
              <a:cs typeface="A Chamran" panose="00000400000000000000" pitchFamily="2" charset="-78"/>
            </a:endParaRPr>
          </a:p>
        </p:txBody>
      </p:sp>
      <p:sp>
        <p:nvSpPr>
          <p:cNvPr id="5" name="TextBox 4">
            <a:extLst>
              <a:ext uri="{FF2B5EF4-FFF2-40B4-BE49-F238E27FC236}">
                <a16:creationId xmlns:a16="http://schemas.microsoft.com/office/drawing/2014/main" id="{BC100E68-E728-DD0D-3330-05913E5D8603}"/>
              </a:ext>
            </a:extLst>
          </p:cNvPr>
          <p:cNvSpPr txBox="1"/>
          <p:nvPr/>
        </p:nvSpPr>
        <p:spPr>
          <a:xfrm>
            <a:off x="5081665" y="3589463"/>
            <a:ext cx="6715593" cy="1384995"/>
          </a:xfrm>
          <a:prstGeom prst="rect">
            <a:avLst/>
          </a:prstGeom>
          <a:noFill/>
        </p:spPr>
        <p:txBody>
          <a:bodyPr wrap="square" rtlCol="0">
            <a:spAutoFit/>
          </a:bodyPr>
          <a:lstStyle/>
          <a:p>
            <a:pPr algn="just" rtl="1"/>
            <a:r>
              <a:rPr lang="fa-IR" sz="2800" dirty="0">
                <a:cs typeface="B Koodak" panose="00000700000000000000" pitchFamily="2" charset="-78"/>
              </a:rPr>
              <a:t>فرزند آوری و والد شدن یکی از پر احساس ترین و لذت بخش ترین وقایع زندگیست و مطابق با تمایل فطری انسانی و بقای اوست.</a:t>
            </a:r>
            <a:endParaRPr lang="en-US" sz="2800" dirty="0">
              <a:cs typeface="B Koodak" panose="00000700000000000000" pitchFamily="2" charset="-78"/>
            </a:endParaRPr>
          </a:p>
        </p:txBody>
      </p:sp>
      <p:pic>
        <p:nvPicPr>
          <p:cNvPr id="7" name="Picture 6">
            <a:extLst>
              <a:ext uri="{FF2B5EF4-FFF2-40B4-BE49-F238E27FC236}">
                <a16:creationId xmlns:a16="http://schemas.microsoft.com/office/drawing/2014/main" id="{10ED0B6B-34A3-53B7-C00D-39D97DA6BF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201" y="211068"/>
            <a:ext cx="4286286" cy="6435864"/>
          </a:xfrm>
          <a:prstGeom prst="rect">
            <a:avLst/>
          </a:prstGeom>
        </p:spPr>
      </p:pic>
    </p:spTree>
    <p:extLst>
      <p:ext uri="{BB962C8B-B14F-4D97-AF65-F5344CB8AC3E}">
        <p14:creationId xmlns:p14="http://schemas.microsoft.com/office/powerpoint/2010/main" val="1292256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2274094" y="2230824"/>
            <a:ext cx="7643812" cy="2646878"/>
          </a:xfrm>
          <a:prstGeom prst="rect">
            <a:avLst/>
          </a:prstGeom>
          <a:noFill/>
        </p:spPr>
        <p:txBody>
          <a:bodyPr wrap="square" rtlCol="0">
            <a:spAutoFit/>
          </a:bodyPr>
          <a:lstStyle/>
          <a:p>
            <a:pPr algn="ctr" rtl="1"/>
            <a:r>
              <a:rPr lang="fa-IR" sz="4800" dirty="0">
                <a:cs typeface="B Titr" panose="00000700000000000000" pitchFamily="2" charset="-78"/>
              </a:rPr>
              <a:t>مهارت های فرزند پروری</a:t>
            </a:r>
          </a:p>
          <a:p>
            <a:pPr algn="ctr" rtl="1"/>
            <a:endParaRPr lang="fa-IR" dirty="0">
              <a:cs typeface="A Chamran" panose="00000400000000000000" pitchFamily="2" charset="-78"/>
            </a:endParaRPr>
          </a:p>
          <a:p>
            <a:pPr algn="ctr" rtl="1"/>
            <a:r>
              <a:rPr lang="fa-IR" sz="3200" b="1" dirty="0">
                <a:cs typeface="B Nazanin" panose="00000400000000000000" pitchFamily="2" charset="-78"/>
              </a:rPr>
              <a:t>* فرایند دلبستگی</a:t>
            </a:r>
            <a:r>
              <a:rPr lang="en-US" sz="3200" b="1" dirty="0">
                <a:cs typeface="B Nazanin" panose="00000400000000000000" pitchFamily="2" charset="-78"/>
              </a:rPr>
              <a:t> </a:t>
            </a:r>
          </a:p>
          <a:p>
            <a:pPr algn="ctr" rtl="1"/>
            <a:r>
              <a:rPr lang="fa-IR" sz="3200" b="1" dirty="0">
                <a:cs typeface="B Nazanin" panose="00000400000000000000" pitchFamily="2" charset="-78"/>
              </a:rPr>
              <a:t>* شناخت ویژگیهای دوران رشد</a:t>
            </a:r>
          </a:p>
          <a:p>
            <a:pPr algn="ctr" rtl="1"/>
            <a:endParaRPr lang="en-US" dirty="0">
              <a:cs typeface="B Koodak" panose="00000700000000000000" pitchFamily="2" charset="-78"/>
            </a:endParaRPr>
          </a:p>
          <a:p>
            <a:pPr algn="ctr" rtl="1"/>
            <a:endParaRPr lang="fa-IR" dirty="0">
              <a:cs typeface="B Koodak" panose="00000700000000000000" pitchFamily="2" charset="-78"/>
            </a:endParaRPr>
          </a:p>
        </p:txBody>
      </p:sp>
    </p:spTree>
    <p:extLst>
      <p:ext uri="{BB962C8B-B14F-4D97-AF65-F5344CB8AC3E}">
        <p14:creationId xmlns:p14="http://schemas.microsoft.com/office/powerpoint/2010/main" val="30480304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rgbClr val="C00000"/>
                </a:solidFill>
                <a:cs typeface="B Titr" panose="00000700000000000000" pitchFamily="2" charset="-78"/>
              </a:rPr>
              <a:t>دلبستگی</a:t>
            </a:r>
            <a:endParaRPr lang="en-US" dirty="0">
              <a:solidFill>
                <a:srgbClr val="C00000"/>
              </a:solidFill>
              <a:cs typeface="B Titr" panose="00000700000000000000" pitchFamily="2" charset="-78"/>
            </a:endParaRPr>
          </a:p>
        </p:txBody>
      </p:sp>
      <p:sp>
        <p:nvSpPr>
          <p:cNvPr id="3" name="Content Placeholder 2"/>
          <p:cNvSpPr>
            <a:spLocks noGrp="1"/>
          </p:cNvSpPr>
          <p:nvPr>
            <p:ph idx="1"/>
          </p:nvPr>
        </p:nvSpPr>
        <p:spPr>
          <a:xfrm>
            <a:off x="189875" y="1825625"/>
            <a:ext cx="11812249" cy="4351338"/>
          </a:xfrm>
        </p:spPr>
        <p:txBody>
          <a:bodyPr/>
          <a:lstStyle/>
          <a:p>
            <a:pPr algn="just" rtl="1"/>
            <a:r>
              <a:rPr lang="fa-IR" b="1" dirty="0">
                <a:cs typeface="B Nazanin" panose="00000400000000000000" pitchFamily="2" charset="-78"/>
              </a:rPr>
              <a:t>پیوند امن دلبستگی به مثابه سکوبی پرتاب به سمت کنجکاوی و کشف جهان است.</a:t>
            </a:r>
          </a:p>
          <a:p>
            <a:pPr algn="just" rtl="1"/>
            <a:r>
              <a:rPr lang="fa-IR" b="1" dirty="0">
                <a:cs typeface="B Nazanin" panose="00000400000000000000" pitchFamily="2" charset="-78"/>
              </a:rPr>
              <a:t>باعث افزایش حس استقامت، قدرت، استقلال و شایستگی می شود.</a:t>
            </a:r>
          </a:p>
          <a:p>
            <a:pPr algn="just" rtl="1"/>
            <a:r>
              <a:rPr lang="fa-IR" b="1" dirty="0">
                <a:cs typeface="B Nazanin" panose="00000400000000000000" pitchFamily="2" charset="-78"/>
              </a:rPr>
              <a:t>ارتباط فیزیکی یا هیجانی با منبع دلبستگی سیستم عصبی را آرام، هیجانات را تنظیم و افزایش احساس امنیت و اعتماد به جهان می شود.</a:t>
            </a:r>
          </a:p>
          <a:p>
            <a:pPr algn="just" rtl="1"/>
            <a:r>
              <a:rPr lang="fa-IR" b="1" dirty="0">
                <a:cs typeface="B Nazanin" panose="00000400000000000000" pitchFamily="2" charset="-78"/>
              </a:rPr>
              <a:t>عوامل کلیدی در ایجاد پیوند امن عبارتند از قابلیت دسترسی، پاسخدهی و مشارکت هیجانی</a:t>
            </a:r>
          </a:p>
          <a:p>
            <a:pPr algn="just" rtl="1"/>
            <a:r>
              <a:rPr lang="fa-IR" b="1" dirty="0">
                <a:cs typeface="B Nazanin" panose="00000400000000000000" pitchFamily="2" charset="-78"/>
              </a:rPr>
              <a:t>این دلبستگی از ارتباط اولیه ی کودک با مراقب مهم در سالهای اولیه ی زندگی ایجاد می شود.</a:t>
            </a:r>
          </a:p>
          <a:p>
            <a:pPr algn="just" rtl="1"/>
            <a:r>
              <a:rPr lang="fa-IR" b="1" dirty="0">
                <a:cs typeface="B Nazanin" panose="00000400000000000000" pitchFamily="2" charset="-78"/>
              </a:rPr>
              <a:t>اگر این مراقب مهم در زمان نیاز، غیر قابل دسترس یا غیر پاسخ ده یا تهدید آمیز ادراک شود فرد به سمت  نا ایمن اضطرابی، اجتنابی یا آشفته می رود.</a:t>
            </a:r>
            <a:endParaRPr lang="en-US" b="1" dirty="0">
              <a:cs typeface="B Nazanin" panose="00000400000000000000" pitchFamily="2" charset="-78"/>
            </a:endParaRPr>
          </a:p>
        </p:txBody>
      </p:sp>
    </p:spTree>
    <p:extLst>
      <p:ext uri="{BB962C8B-B14F-4D97-AF65-F5344CB8AC3E}">
        <p14:creationId xmlns:p14="http://schemas.microsoft.com/office/powerpoint/2010/main" val="2755367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a:solidFill>
                  <a:srgbClr val="C00000"/>
                </a:solidFill>
                <a:cs typeface="B Titr" panose="00000700000000000000" pitchFamily="2" charset="-78"/>
              </a:rPr>
              <a:t>مراحل رشد اریک اریکسون</a:t>
            </a:r>
            <a:endParaRPr lang="en-US" sz="36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a:cs typeface="B Nazanin" panose="00000400000000000000" pitchFamily="2" charset="-78"/>
              </a:rPr>
              <a:t>2-0 سال اعتماد بنیادی در مقابل بی اعتمادی</a:t>
            </a:r>
          </a:p>
          <a:p>
            <a:pPr algn="r" rtl="1"/>
            <a:r>
              <a:rPr lang="fa-IR" b="1" dirty="0">
                <a:cs typeface="B Nazanin" panose="00000400000000000000" pitchFamily="2" charset="-78"/>
              </a:rPr>
              <a:t>دوران نوپایی خود گردانی در مقابل شرم و تردید</a:t>
            </a:r>
          </a:p>
          <a:p>
            <a:pPr algn="r" rtl="1"/>
            <a:r>
              <a:rPr lang="fa-IR" b="1" dirty="0">
                <a:cs typeface="B Nazanin" panose="00000400000000000000" pitchFamily="2" charset="-78"/>
              </a:rPr>
              <a:t>دوران پیش دبستانی ابتکار در مقابل احساس گناه</a:t>
            </a:r>
          </a:p>
          <a:p>
            <a:pPr algn="r" rtl="1"/>
            <a:r>
              <a:rPr lang="fa-IR" b="1" dirty="0">
                <a:cs typeface="B Nazanin" panose="00000400000000000000" pitchFamily="2" charset="-78"/>
              </a:rPr>
              <a:t>دوران دبستان کوشایی در مقابل احساس حقارت</a:t>
            </a:r>
          </a:p>
          <a:p>
            <a:pPr algn="r" rtl="1"/>
            <a:r>
              <a:rPr lang="fa-IR" b="1" dirty="0">
                <a:cs typeface="B Nazanin" panose="00000400000000000000" pitchFamily="2" charset="-78"/>
              </a:rPr>
              <a:t>دوران نوجوانی هویت در مقابل سر در گمی نقش</a:t>
            </a:r>
          </a:p>
          <a:p>
            <a:pPr algn="r" rtl="1"/>
            <a:r>
              <a:rPr lang="fa-IR" b="1" dirty="0">
                <a:cs typeface="B Nazanin" panose="00000400000000000000" pitchFamily="2" charset="-78"/>
              </a:rPr>
              <a:t>دوران جوانی صمیمیت در مقابل انزوا</a:t>
            </a:r>
          </a:p>
          <a:p>
            <a:pPr algn="r" rtl="1"/>
            <a:r>
              <a:rPr lang="fa-IR" b="1" dirty="0">
                <a:cs typeface="B Nazanin" panose="00000400000000000000" pitchFamily="2" charset="-78"/>
              </a:rPr>
              <a:t>میانسالی مولد بودن در مقابل بی حاصلی</a:t>
            </a:r>
          </a:p>
          <a:p>
            <a:pPr algn="r" rtl="1"/>
            <a:r>
              <a:rPr lang="fa-IR" b="1" dirty="0">
                <a:cs typeface="B Nazanin" panose="00000400000000000000" pitchFamily="2" charset="-78"/>
              </a:rPr>
              <a:t>سالمندی یکپارچگی در مقابل پریشانی</a:t>
            </a:r>
          </a:p>
        </p:txBody>
      </p:sp>
    </p:spTree>
    <p:extLst>
      <p:ext uri="{BB962C8B-B14F-4D97-AF65-F5344CB8AC3E}">
        <p14:creationId xmlns:p14="http://schemas.microsoft.com/office/powerpoint/2010/main" val="3259539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C00000"/>
                </a:solidFill>
                <a:cs typeface="B Titr" panose="00000700000000000000" pitchFamily="2" charset="-78"/>
              </a:rPr>
              <a:t>دو بال تربیت در فرزند پروری</a:t>
            </a:r>
            <a:endParaRPr lang="en-US" dirty="0">
              <a:solidFill>
                <a:srgbClr val="C00000"/>
              </a:solidFill>
              <a:cs typeface="B Titr" panose="00000700000000000000" pitchFamily="2" charset="-78"/>
            </a:endParaRPr>
          </a:p>
        </p:txBody>
      </p:sp>
      <p:sp>
        <p:nvSpPr>
          <p:cNvPr id="3" name="Content Placeholder 2"/>
          <p:cNvSpPr>
            <a:spLocks noGrp="1"/>
          </p:cNvSpPr>
          <p:nvPr>
            <p:ph idx="1"/>
          </p:nvPr>
        </p:nvSpPr>
        <p:spPr>
          <a:xfrm>
            <a:off x="1078043" y="1690688"/>
            <a:ext cx="10515600" cy="4351338"/>
          </a:xfrm>
        </p:spPr>
        <p:txBody>
          <a:bodyPr anchor="ctr">
            <a:normAutofit/>
          </a:bodyPr>
          <a:lstStyle/>
          <a:p>
            <a:pPr algn="r" rtl="1"/>
            <a:r>
              <a:rPr lang="fa-IR" sz="3200" b="1" dirty="0">
                <a:cs typeface="B Nazanin" panose="00000400000000000000" pitchFamily="2" charset="-78"/>
              </a:rPr>
              <a:t>تربیت رفتاری</a:t>
            </a:r>
          </a:p>
          <a:p>
            <a:pPr algn="r" rtl="1"/>
            <a:r>
              <a:rPr lang="fa-IR" sz="3200" b="1" dirty="0">
                <a:cs typeface="B Nazanin" panose="00000400000000000000" pitchFamily="2" charset="-78"/>
              </a:rPr>
              <a:t> تربیت جنسی</a:t>
            </a:r>
          </a:p>
          <a:p>
            <a:pPr algn="r" rtl="1"/>
            <a:endParaRPr lang="en-US" sz="3200" b="1" dirty="0">
              <a:cs typeface="B Nazanin" panose="00000400000000000000" pitchFamily="2" charset="-78"/>
            </a:endParaRPr>
          </a:p>
        </p:txBody>
      </p:sp>
    </p:spTree>
    <p:extLst>
      <p:ext uri="{BB962C8B-B14F-4D97-AF65-F5344CB8AC3E}">
        <p14:creationId xmlns:p14="http://schemas.microsoft.com/office/powerpoint/2010/main" val="1127994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rgbClr val="C00000"/>
                </a:solidFill>
                <a:cs typeface="B Titr" panose="00000700000000000000" pitchFamily="2" charset="-78"/>
              </a:rPr>
              <a:t>انواع والد در تربیت رفتاری</a:t>
            </a:r>
            <a:br>
              <a:rPr lang="fa-IR" dirty="0">
                <a:solidFill>
                  <a:srgbClr val="C00000"/>
                </a:solidFill>
                <a:cs typeface="B Titr" panose="00000700000000000000" pitchFamily="2" charset="-78"/>
              </a:rPr>
            </a:br>
            <a:r>
              <a:rPr lang="fa-IR" dirty="0">
                <a:solidFill>
                  <a:srgbClr val="C00000"/>
                </a:solidFill>
                <a:cs typeface="B Titr" panose="00000700000000000000" pitchFamily="2" charset="-78"/>
              </a:rPr>
              <a:t>باغبان یا مجسمه ساز؟</a:t>
            </a:r>
            <a:endParaRPr lang="en-US"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chor="ctr"/>
          <a:lstStyle/>
          <a:p>
            <a:pPr algn="r" rtl="1"/>
            <a:r>
              <a:rPr lang="fa-IR" b="1" dirty="0">
                <a:cs typeface="B Nazanin" panose="00000400000000000000" pitchFamily="2" charset="-78"/>
              </a:rPr>
              <a:t>والد کنترل گر و سخت گیر</a:t>
            </a:r>
          </a:p>
          <a:p>
            <a:pPr algn="r" rtl="1"/>
            <a:r>
              <a:rPr lang="fa-IR" b="1" dirty="0">
                <a:cs typeface="B Nazanin" panose="00000400000000000000" pitchFamily="2" charset="-78"/>
              </a:rPr>
              <a:t>والد اسان گیر و راحت</a:t>
            </a:r>
          </a:p>
          <a:p>
            <a:pPr algn="r" rtl="1"/>
            <a:r>
              <a:rPr lang="fa-IR" b="1" dirty="0">
                <a:cs typeface="B Nazanin" panose="00000400000000000000" pitchFamily="2" charset="-78"/>
              </a:rPr>
              <a:t>والد مقتدر</a:t>
            </a:r>
            <a:endParaRPr lang="en-US" b="1" dirty="0">
              <a:cs typeface="B Nazanin" panose="00000400000000000000" pitchFamily="2" charset="-78"/>
            </a:endParaRPr>
          </a:p>
        </p:txBody>
      </p:sp>
    </p:spTree>
    <p:extLst>
      <p:ext uri="{BB962C8B-B14F-4D97-AF65-F5344CB8AC3E}">
        <p14:creationId xmlns:p14="http://schemas.microsoft.com/office/powerpoint/2010/main" val="3320751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8DE9C59E-3FE6-87F2-7522-09BF0B8CDE8A}"/>
              </a:ext>
            </a:extLst>
          </p:cNvPr>
          <p:cNvSpPr/>
          <p:nvPr/>
        </p:nvSpPr>
        <p:spPr>
          <a:xfrm>
            <a:off x="4245769" y="1833973"/>
            <a:ext cx="3700462" cy="3190054"/>
          </a:xfrm>
          <a:prstGeom prst="triangl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32991C90-5136-3E25-9F46-4E2705743D39}"/>
              </a:ext>
            </a:extLst>
          </p:cNvPr>
          <p:cNvSpPr txBox="1"/>
          <p:nvPr/>
        </p:nvSpPr>
        <p:spPr>
          <a:xfrm>
            <a:off x="5440532" y="5135234"/>
            <a:ext cx="1569868" cy="369332"/>
          </a:xfrm>
          <a:prstGeom prst="rect">
            <a:avLst/>
          </a:prstGeom>
          <a:noFill/>
        </p:spPr>
        <p:txBody>
          <a:bodyPr wrap="square" rtlCol="0">
            <a:spAutoFit/>
          </a:bodyPr>
          <a:lstStyle/>
          <a:p>
            <a:pPr algn="ctr"/>
            <a:r>
              <a:rPr lang="fa-IR" dirty="0">
                <a:cs typeface="B Titr" panose="00000700000000000000" pitchFamily="2" charset="-78"/>
              </a:rPr>
              <a:t>قواعد ( قاطعانه )</a:t>
            </a:r>
          </a:p>
        </p:txBody>
      </p:sp>
      <p:sp>
        <p:nvSpPr>
          <p:cNvPr id="5" name="TextBox 4">
            <a:extLst>
              <a:ext uri="{FF2B5EF4-FFF2-40B4-BE49-F238E27FC236}">
                <a16:creationId xmlns:a16="http://schemas.microsoft.com/office/drawing/2014/main" id="{174A757D-25BF-F3FF-F7E9-82553DF4126F}"/>
              </a:ext>
            </a:extLst>
          </p:cNvPr>
          <p:cNvSpPr txBox="1"/>
          <p:nvPr/>
        </p:nvSpPr>
        <p:spPr>
          <a:xfrm>
            <a:off x="6951883" y="3025940"/>
            <a:ext cx="2302942" cy="369332"/>
          </a:xfrm>
          <a:prstGeom prst="rect">
            <a:avLst/>
          </a:prstGeom>
          <a:noFill/>
        </p:spPr>
        <p:txBody>
          <a:bodyPr wrap="square" rtlCol="0">
            <a:spAutoFit/>
          </a:bodyPr>
          <a:lstStyle/>
          <a:p>
            <a:pPr algn="ctr" rtl="1"/>
            <a:r>
              <a:rPr lang="fa-IR" dirty="0">
                <a:cs typeface="B Titr" panose="00000700000000000000" pitchFamily="2" charset="-78"/>
              </a:rPr>
              <a:t>حقوق مهربانانه</a:t>
            </a:r>
          </a:p>
        </p:txBody>
      </p:sp>
      <p:sp>
        <p:nvSpPr>
          <p:cNvPr id="6" name="TextBox 5">
            <a:extLst>
              <a:ext uri="{FF2B5EF4-FFF2-40B4-BE49-F238E27FC236}">
                <a16:creationId xmlns:a16="http://schemas.microsoft.com/office/drawing/2014/main" id="{41E40897-5B6D-27F5-3B49-DC3B0411FA5A}"/>
              </a:ext>
            </a:extLst>
          </p:cNvPr>
          <p:cNvSpPr txBox="1"/>
          <p:nvPr/>
        </p:nvSpPr>
        <p:spPr>
          <a:xfrm>
            <a:off x="3252521" y="3059668"/>
            <a:ext cx="1737124" cy="369332"/>
          </a:xfrm>
          <a:prstGeom prst="rect">
            <a:avLst/>
          </a:prstGeom>
          <a:noFill/>
        </p:spPr>
        <p:txBody>
          <a:bodyPr wrap="square" rtlCol="0">
            <a:spAutoFit/>
          </a:bodyPr>
          <a:lstStyle/>
          <a:p>
            <a:pPr algn="ctr"/>
            <a:r>
              <a:rPr lang="fa-IR" dirty="0">
                <a:cs typeface="B Titr" panose="00000700000000000000" pitchFamily="2" charset="-78"/>
              </a:rPr>
              <a:t>مسئولیت منصفانه</a:t>
            </a:r>
          </a:p>
        </p:txBody>
      </p:sp>
      <p:sp>
        <p:nvSpPr>
          <p:cNvPr id="7" name="TextBox 6">
            <a:extLst>
              <a:ext uri="{FF2B5EF4-FFF2-40B4-BE49-F238E27FC236}">
                <a16:creationId xmlns:a16="http://schemas.microsoft.com/office/drawing/2014/main" id="{D7A298E8-64A2-46CB-D473-DA98C52CE9B8}"/>
              </a:ext>
            </a:extLst>
          </p:cNvPr>
          <p:cNvSpPr txBox="1"/>
          <p:nvPr/>
        </p:nvSpPr>
        <p:spPr>
          <a:xfrm>
            <a:off x="5227438" y="3662010"/>
            <a:ext cx="1737124" cy="369332"/>
          </a:xfrm>
          <a:prstGeom prst="rect">
            <a:avLst/>
          </a:prstGeom>
          <a:noFill/>
        </p:spPr>
        <p:txBody>
          <a:bodyPr wrap="square" rtlCol="0">
            <a:spAutoFit/>
          </a:bodyPr>
          <a:lstStyle/>
          <a:p>
            <a:pPr algn="ctr"/>
            <a:r>
              <a:rPr lang="fa-IR" dirty="0">
                <a:cs typeface="B Titr" panose="00000700000000000000" pitchFamily="2" charset="-78"/>
              </a:rPr>
              <a:t>والدگری مقتدرانه</a:t>
            </a:r>
          </a:p>
        </p:txBody>
      </p:sp>
    </p:spTree>
    <p:extLst>
      <p:ext uri="{BB962C8B-B14F-4D97-AF65-F5344CB8AC3E}">
        <p14:creationId xmlns:p14="http://schemas.microsoft.com/office/powerpoint/2010/main" val="3180026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1034321" y="1291447"/>
            <a:ext cx="9623686" cy="3608680"/>
          </a:xfrm>
          <a:prstGeom prst="rect">
            <a:avLst/>
          </a:prstGeom>
          <a:noFill/>
        </p:spPr>
        <p:txBody>
          <a:bodyPr wrap="square" rtlCol="0">
            <a:spAutoFit/>
          </a:bodyPr>
          <a:lstStyle/>
          <a:p>
            <a:pPr algn="ctr" rtl="1">
              <a:lnSpc>
                <a:spcPct val="150000"/>
              </a:lnSpc>
            </a:pPr>
            <a:r>
              <a:rPr lang="fa-IR" sz="3600" dirty="0">
                <a:solidFill>
                  <a:srgbClr val="C00000"/>
                </a:solidFill>
                <a:cs typeface="B Titr" panose="00000700000000000000" pitchFamily="2" charset="-78"/>
              </a:rPr>
              <a:t>نکات طلایی</a:t>
            </a:r>
          </a:p>
          <a:p>
            <a:pPr algn="ctr" rtl="1">
              <a:lnSpc>
                <a:spcPct val="150000"/>
              </a:lnSpc>
            </a:pPr>
            <a:endParaRPr lang="fa-IR" dirty="0">
              <a:cs typeface="B Zar" panose="00000400000000000000" pitchFamily="2" charset="-78"/>
            </a:endParaRPr>
          </a:p>
          <a:p>
            <a:pPr algn="ctr" rtl="1">
              <a:lnSpc>
                <a:spcPct val="150000"/>
              </a:lnSpc>
            </a:pPr>
            <a:r>
              <a:rPr lang="fa-IR" sz="2000" b="1" dirty="0">
                <a:cs typeface="B Nazanin" panose="00000400000000000000" pitchFamily="2" charset="-78"/>
              </a:rPr>
              <a:t>* تولد هر فرزند منحصر به فرد و شرایط زندگی و زناشویی منحصر به فرد</a:t>
            </a:r>
          </a:p>
          <a:p>
            <a:pPr algn="ctr" rtl="1">
              <a:lnSpc>
                <a:spcPct val="150000"/>
              </a:lnSpc>
            </a:pPr>
            <a:r>
              <a:rPr lang="fa-IR" sz="2000" b="1" dirty="0">
                <a:cs typeface="B Nazanin" panose="00000400000000000000" pitchFamily="2" charset="-78"/>
              </a:rPr>
              <a:t>* تقسیم وظایف به طوری که حقوق برابر مسئولیت برابر و فرصت برابر ایجاد شود</a:t>
            </a:r>
          </a:p>
          <a:p>
            <a:pPr algn="ctr" rtl="1">
              <a:lnSpc>
                <a:spcPct val="150000"/>
              </a:lnSpc>
            </a:pPr>
            <a:r>
              <a:rPr lang="fa-IR" sz="2000" b="1" dirty="0">
                <a:cs typeface="B Nazanin" panose="00000400000000000000" pitchFamily="2" charset="-78"/>
              </a:rPr>
              <a:t>* سرمایه گذاری ابزاری عاطفی و مالی برای پروژه مشترک</a:t>
            </a:r>
          </a:p>
          <a:p>
            <a:pPr algn="ctr" rtl="1">
              <a:lnSpc>
                <a:spcPct val="150000"/>
              </a:lnSpc>
            </a:pPr>
            <a:r>
              <a:rPr lang="fa-IR" sz="2000" b="1" dirty="0">
                <a:cs typeface="B Nazanin" panose="00000400000000000000" pitchFamily="2" charset="-78"/>
              </a:rPr>
              <a:t>* حفظ تعادل در زمان و انرژِی در مورد خودم ، فرزند و خانواده ام و رشد شخصی و شغلی ام</a:t>
            </a:r>
          </a:p>
          <a:p>
            <a:pPr algn="ctr" rtl="1">
              <a:lnSpc>
                <a:spcPct val="150000"/>
              </a:lnSpc>
            </a:pPr>
            <a:r>
              <a:rPr lang="fa-IR" sz="2000" b="1" dirty="0">
                <a:cs typeface="B Nazanin" panose="00000400000000000000" pitchFamily="2" charset="-78"/>
              </a:rPr>
              <a:t>* تعیین حد و مرزها</a:t>
            </a:r>
          </a:p>
        </p:txBody>
      </p:sp>
    </p:spTree>
    <p:extLst>
      <p:ext uri="{BB962C8B-B14F-4D97-AF65-F5344CB8AC3E}">
        <p14:creationId xmlns:p14="http://schemas.microsoft.com/office/powerpoint/2010/main" val="3931714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86175"/>
            <a:ext cx="10515600" cy="4351338"/>
          </a:xfrm>
        </p:spPr>
        <p:txBody>
          <a:bodyPr anchor="ctr">
            <a:normAutofit/>
          </a:bodyPr>
          <a:lstStyle/>
          <a:p>
            <a:pPr marL="0" indent="0" algn="ctr" rtl="1">
              <a:buNone/>
            </a:pPr>
            <a:r>
              <a:rPr lang="fa-IR" sz="4400" dirty="0">
                <a:solidFill>
                  <a:srgbClr val="C00000"/>
                </a:solidFill>
                <a:cs typeface="B Titr" panose="00000700000000000000" pitchFamily="2" charset="-78"/>
              </a:rPr>
              <a:t> تربیت جنسی کودک؟!!</a:t>
            </a:r>
            <a:endParaRPr lang="en-US" sz="4400" dirty="0">
              <a:solidFill>
                <a:srgbClr val="C00000"/>
              </a:solidFill>
              <a:cs typeface="B Titr" panose="00000700000000000000" pitchFamily="2" charset="-78"/>
            </a:endParaRPr>
          </a:p>
        </p:txBody>
      </p:sp>
    </p:spTree>
    <p:extLst>
      <p:ext uri="{BB962C8B-B14F-4D97-AF65-F5344CB8AC3E}">
        <p14:creationId xmlns:p14="http://schemas.microsoft.com/office/powerpoint/2010/main" val="34497366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چرا تربیت جنسی؟؟</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179882" y="1825625"/>
            <a:ext cx="11722308" cy="4351338"/>
          </a:xfrm>
        </p:spPr>
        <p:txBody>
          <a:bodyPr anchor="ctr">
            <a:normAutofit/>
          </a:bodyPr>
          <a:lstStyle/>
          <a:p>
            <a:pPr algn="r" rtl="1">
              <a:lnSpc>
                <a:spcPct val="150000"/>
              </a:lnSpc>
            </a:pPr>
            <a:r>
              <a:rPr lang="fa-IR" sz="2000" b="1" dirty="0">
                <a:cs typeface="B Nazanin" panose="00000400000000000000" pitchFamily="2" charset="-78"/>
              </a:rPr>
              <a:t>در مسیر رشد وتکامل، کودک با مسائل جنسی اش روبرو می شود  به خاطر همین باید تربیت جنسی انجام شود.</a:t>
            </a:r>
          </a:p>
          <a:p>
            <a:pPr algn="r" rtl="1">
              <a:lnSpc>
                <a:spcPct val="150000"/>
              </a:lnSpc>
            </a:pPr>
            <a:r>
              <a:rPr lang="fa-IR" sz="2000" b="1" dirty="0">
                <a:cs typeface="B Nazanin" panose="00000400000000000000" pitchFamily="2" charset="-78"/>
              </a:rPr>
              <a:t>از نظر قانونی رعایت حقوق جسمی و جنسی کودک از همان ابتدا باید رعایت شود.</a:t>
            </a:r>
          </a:p>
          <a:p>
            <a:pPr algn="r" rtl="1">
              <a:lnSpc>
                <a:spcPct val="150000"/>
              </a:lnSpc>
            </a:pPr>
            <a:r>
              <a:rPr lang="fa-IR" sz="2000" b="1" dirty="0">
                <a:cs typeface="B Nazanin" panose="00000400000000000000" pitchFamily="2" charset="-78"/>
              </a:rPr>
              <a:t>کودکان ذاتا کنجکاو هستند و در مورد همه مسائل سوال می پرسند و اگر والد نتواند به موقع و صحیح پاسخ دهد، کودک پاسخ خود را از جای دیگری دریافت می کند که ممکنه پاسخ صحیحی نباشد و برای کودک اسیب زننده باشد.</a:t>
            </a:r>
          </a:p>
          <a:p>
            <a:pPr algn="r" rtl="1">
              <a:lnSpc>
                <a:spcPct val="150000"/>
              </a:lnSpc>
            </a:pPr>
            <a:r>
              <a:rPr lang="fa-IR" sz="2000" b="1" dirty="0">
                <a:cs typeface="B Nazanin" panose="00000400000000000000" pitchFamily="2" charset="-78"/>
              </a:rPr>
              <a:t>رابطه کلید سلامت روان است و داشتن رابطه خوب مستلزم مهارت و اطلاعات است.</a:t>
            </a:r>
            <a:endParaRPr lang="en-US" sz="2000" b="1" dirty="0">
              <a:cs typeface="B Nazanin" panose="00000400000000000000" pitchFamily="2" charset="-78"/>
            </a:endParaRPr>
          </a:p>
        </p:txBody>
      </p:sp>
    </p:spTree>
    <p:extLst>
      <p:ext uri="{BB962C8B-B14F-4D97-AF65-F5344CB8AC3E}">
        <p14:creationId xmlns:p14="http://schemas.microsoft.com/office/powerpoint/2010/main" val="4094181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200" dirty="0">
                <a:solidFill>
                  <a:srgbClr val="C00000"/>
                </a:solidFill>
                <a:cs typeface="B Titr" panose="00000700000000000000" pitchFamily="2" charset="-78"/>
              </a:rPr>
              <a:t>چرا برخی از والدین به تربیت جنسی واکنش منفی نشان می دهند</a:t>
            </a:r>
            <a:endParaRPr lang="en-US" sz="3200" dirty="0">
              <a:solidFill>
                <a:srgbClr val="C00000"/>
              </a:solidFill>
              <a:cs typeface="B Titr" panose="00000700000000000000" pitchFamily="2" charset="-78"/>
            </a:endParaRPr>
          </a:p>
        </p:txBody>
      </p:sp>
      <p:sp>
        <p:nvSpPr>
          <p:cNvPr id="3" name="Content Placeholder 2"/>
          <p:cNvSpPr>
            <a:spLocks noGrp="1"/>
          </p:cNvSpPr>
          <p:nvPr>
            <p:ph idx="1"/>
          </p:nvPr>
        </p:nvSpPr>
        <p:spPr>
          <a:xfrm>
            <a:off x="269823" y="1825625"/>
            <a:ext cx="11527436" cy="4351338"/>
          </a:xfrm>
        </p:spPr>
        <p:txBody>
          <a:bodyPr anchor="ctr">
            <a:normAutofit/>
          </a:bodyPr>
          <a:lstStyle/>
          <a:p>
            <a:pPr algn="r" rtl="1">
              <a:lnSpc>
                <a:spcPct val="150000"/>
              </a:lnSpc>
            </a:pPr>
            <a:r>
              <a:rPr lang="fa-IR" sz="2400" b="1" dirty="0">
                <a:cs typeface="B Nazanin" panose="00000400000000000000" pitchFamily="2" charset="-78"/>
              </a:rPr>
              <a:t>افکار و تصورات خیلی از والدین بر این است که می گویند با تربیت؛ لذت جنسی آغاز می شود وغیر قابل کنترل می گردد، انگاه معضلات جنسی شروع می شود، تجاوز، رابطه جنسی با همدیگر</a:t>
            </a:r>
          </a:p>
          <a:p>
            <a:pPr algn="r" rtl="1">
              <a:lnSpc>
                <a:spcPct val="150000"/>
              </a:lnSpc>
            </a:pPr>
            <a:r>
              <a:rPr lang="fa-IR" sz="2400" b="1" dirty="0">
                <a:cs typeface="B Nazanin" panose="00000400000000000000" pitchFamily="2" charset="-78"/>
              </a:rPr>
              <a:t>احساس عدم آمادگی در رویاروئی با رفتار های جنسی کودک</a:t>
            </a:r>
          </a:p>
          <a:p>
            <a:pPr algn="r" rtl="1">
              <a:lnSpc>
                <a:spcPct val="150000"/>
              </a:lnSpc>
            </a:pPr>
            <a:r>
              <a:rPr lang="fa-IR" sz="2400" b="1" dirty="0">
                <a:cs typeface="B Nazanin" panose="00000400000000000000" pitchFamily="2" charset="-78"/>
              </a:rPr>
              <a:t>احتمال آسیب زایی اطلاعات زیاد جنسی</a:t>
            </a:r>
          </a:p>
          <a:p>
            <a:pPr algn="r" rtl="1">
              <a:lnSpc>
                <a:spcPct val="150000"/>
              </a:lnSpc>
            </a:pPr>
            <a:r>
              <a:rPr lang="fa-IR" sz="2400" b="1" dirty="0">
                <a:cs typeface="B Nazanin" panose="00000400000000000000" pitchFamily="2" charset="-78"/>
              </a:rPr>
              <a:t>با توجه به ذهنیت خود والدین نگران سوالهای بعدی و بعدی کودک هستند.</a:t>
            </a:r>
          </a:p>
          <a:p>
            <a:pPr algn="r" rtl="1">
              <a:lnSpc>
                <a:spcPct val="15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407912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13300"/>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100E68-E728-DD0D-3330-05913E5D8603}"/>
              </a:ext>
            </a:extLst>
          </p:cNvPr>
          <p:cNvSpPr txBox="1"/>
          <p:nvPr/>
        </p:nvSpPr>
        <p:spPr>
          <a:xfrm>
            <a:off x="7525062" y="1906033"/>
            <a:ext cx="4244209" cy="4401205"/>
          </a:xfrm>
          <a:prstGeom prst="rect">
            <a:avLst/>
          </a:prstGeom>
          <a:noFill/>
        </p:spPr>
        <p:txBody>
          <a:bodyPr wrap="square" rtlCol="0">
            <a:spAutoFit/>
          </a:bodyPr>
          <a:lstStyle/>
          <a:p>
            <a:pPr marL="285750" indent="-285750" algn="just" rtl="1">
              <a:buFont typeface="Arial" panose="020B0604020202020204" pitchFamily="34" charset="0"/>
              <a:buChar char="•"/>
            </a:pPr>
            <a:r>
              <a:rPr lang="fa-IR" sz="2000" b="1" dirty="0">
                <a:solidFill>
                  <a:schemeClr val="bg1"/>
                </a:solidFill>
                <a:cs typeface="B Nazanin" panose="00000400000000000000" pitchFamily="2" charset="-78"/>
              </a:rPr>
              <a:t>تغییر الگوی ازدواج</a:t>
            </a:r>
          </a:p>
          <a:p>
            <a:pPr marL="285750" indent="-285750" algn="just" rtl="1">
              <a:buFont typeface="Arial" panose="020B0604020202020204" pitchFamily="34" charset="0"/>
              <a:buChar char="•"/>
            </a:pPr>
            <a:r>
              <a:rPr lang="fa-IR" sz="2000" b="1" dirty="0">
                <a:solidFill>
                  <a:schemeClr val="bg1"/>
                </a:solidFill>
                <a:cs typeface="B Nazanin" panose="00000400000000000000" pitchFamily="2" charset="-78"/>
              </a:rPr>
              <a:t>افزایش آمار طلاق</a:t>
            </a:r>
          </a:p>
          <a:p>
            <a:pPr marL="285750" indent="-285750" algn="just" rtl="1">
              <a:buFont typeface="Arial" panose="020B0604020202020204" pitchFamily="34" charset="0"/>
              <a:buChar char="•"/>
            </a:pPr>
            <a:r>
              <a:rPr lang="fa-IR" sz="2000" b="1" dirty="0">
                <a:solidFill>
                  <a:schemeClr val="bg1"/>
                </a:solidFill>
                <a:cs typeface="B Nazanin" panose="00000400000000000000" pitchFamily="2" charset="-78"/>
              </a:rPr>
              <a:t>کاهش بعد خانواده ( تعداد کم فرزندان )</a:t>
            </a:r>
          </a:p>
          <a:p>
            <a:pPr marL="285750" indent="-285750" algn="just" rtl="1">
              <a:buFont typeface="Arial" panose="020B0604020202020204" pitchFamily="34" charset="0"/>
              <a:buChar char="•"/>
            </a:pPr>
            <a:r>
              <a:rPr lang="fa-IR" sz="2000" b="1" dirty="0">
                <a:solidFill>
                  <a:schemeClr val="bg1"/>
                </a:solidFill>
                <a:cs typeface="B Nazanin" panose="00000400000000000000" pitchFamily="2" charset="-78"/>
              </a:rPr>
              <a:t>مهاجرت</a:t>
            </a:r>
          </a:p>
          <a:p>
            <a:pPr marL="285750" indent="-285750" algn="just" rtl="1">
              <a:buFont typeface="Arial" panose="020B0604020202020204" pitchFamily="34" charset="0"/>
              <a:buChar char="•"/>
            </a:pPr>
            <a:r>
              <a:rPr lang="fa-IR" sz="2000" b="1" dirty="0">
                <a:solidFill>
                  <a:schemeClr val="bg1"/>
                </a:solidFill>
                <a:cs typeface="B Nazanin" panose="00000400000000000000" pitchFamily="2" charset="-78"/>
              </a:rPr>
              <a:t>افزایش آمار سالمندان ( از 2 درصد به بالای 10 درصد )</a:t>
            </a:r>
          </a:p>
          <a:p>
            <a:pPr marL="285750" lvl="1" indent="-285750" algn="just" rtl="1">
              <a:buFont typeface="Arial" panose="020B0604020202020204" pitchFamily="34" charset="0"/>
              <a:buChar char="•"/>
            </a:pPr>
            <a:r>
              <a:rPr lang="fa-IR" sz="2000" b="1" dirty="0">
                <a:solidFill>
                  <a:schemeClr val="bg1"/>
                </a:solidFill>
                <a:cs typeface="B Nazanin" panose="00000400000000000000" pitchFamily="2" charset="-78"/>
              </a:rPr>
              <a:t>کاهش باروری کل به زیر سطح جایگزین       ( کمتر از 1.6 ) </a:t>
            </a:r>
            <a:endParaRPr lang="en-US" sz="2000" b="1" dirty="0">
              <a:solidFill>
                <a:schemeClr val="bg1"/>
              </a:solidFill>
              <a:cs typeface="B Nazanin" panose="00000400000000000000" pitchFamily="2" charset="-78"/>
            </a:endParaRPr>
          </a:p>
          <a:p>
            <a:pPr marL="285750" lvl="1" indent="-285750" algn="just" rtl="1">
              <a:buFont typeface="Arial" panose="020B0604020202020204" pitchFamily="34" charset="0"/>
              <a:buChar char="•"/>
            </a:pPr>
            <a:r>
              <a:rPr lang="fa-IR" sz="2000" b="1" dirty="0">
                <a:solidFill>
                  <a:schemeClr val="bg1"/>
                </a:solidFill>
                <a:cs typeface="B Nazanin" panose="00000400000000000000" pitchFamily="2" charset="-78"/>
              </a:rPr>
              <a:t>مشکل کاهش نرخ رشد جمعیت در کشور، بیشتر امری فرهنگی و نشئت‌گرفته از تحولات نگرشی به موضوع فرزندآوری و ارزشمندی آن است.</a:t>
            </a:r>
            <a:endParaRPr lang="en-US" sz="2000" b="1" dirty="0">
              <a:solidFill>
                <a:schemeClr val="bg1"/>
              </a:solidFill>
              <a:cs typeface="B Nazanin" panose="00000400000000000000" pitchFamily="2" charset="-78"/>
            </a:endParaRPr>
          </a:p>
          <a:p>
            <a:pPr marL="285750" indent="-285750" algn="just" rtl="1">
              <a:buFont typeface="Arial" panose="020B0604020202020204" pitchFamily="34" charset="0"/>
              <a:buChar char="•"/>
            </a:pPr>
            <a:endParaRPr lang="en-US" sz="2000" b="1" dirty="0">
              <a:solidFill>
                <a:schemeClr val="bg1"/>
              </a:solidFill>
              <a:cs typeface="B Nazanin" panose="00000400000000000000" pitchFamily="2" charset="-78"/>
            </a:endParaRPr>
          </a:p>
          <a:p>
            <a:pPr marL="285750" indent="-285750" algn="just" rtl="1">
              <a:buFont typeface="Arial" panose="020B0604020202020204" pitchFamily="34" charset="0"/>
              <a:buChar char="•"/>
            </a:pPr>
            <a:endParaRPr lang="en-US" sz="2000" b="1" dirty="0">
              <a:solidFill>
                <a:schemeClr val="bg1"/>
              </a:solidFill>
              <a:cs typeface="B Nazanin" panose="00000400000000000000" pitchFamily="2" charset="-78"/>
            </a:endParaRPr>
          </a:p>
        </p:txBody>
      </p:sp>
      <p:sp>
        <p:nvSpPr>
          <p:cNvPr id="2" name="TextBox 1">
            <a:extLst>
              <a:ext uri="{FF2B5EF4-FFF2-40B4-BE49-F238E27FC236}">
                <a16:creationId xmlns:a16="http://schemas.microsoft.com/office/drawing/2014/main" id="{181FBE12-336F-F919-893E-1981F07080F3}"/>
              </a:ext>
            </a:extLst>
          </p:cNvPr>
          <p:cNvSpPr txBox="1"/>
          <p:nvPr/>
        </p:nvSpPr>
        <p:spPr>
          <a:xfrm>
            <a:off x="5696263" y="738038"/>
            <a:ext cx="6236536" cy="646331"/>
          </a:xfrm>
          <a:prstGeom prst="rect">
            <a:avLst/>
          </a:prstGeom>
          <a:noFill/>
        </p:spPr>
        <p:txBody>
          <a:bodyPr wrap="square" rtlCol="0">
            <a:spAutoFit/>
          </a:bodyPr>
          <a:lstStyle/>
          <a:p>
            <a:pPr algn="r" rtl="1"/>
            <a:r>
              <a:rPr lang="fa-IR" sz="3600" b="1" dirty="0">
                <a:solidFill>
                  <a:schemeClr val="bg1"/>
                </a:solidFill>
                <a:cs typeface="A Chamran" panose="00000400000000000000" pitchFamily="2" charset="-78"/>
              </a:rPr>
              <a:t>نگرانی های جمعیت و سلامت باروری</a:t>
            </a:r>
            <a:endParaRPr lang="en-US" sz="3600" b="1" dirty="0">
              <a:solidFill>
                <a:schemeClr val="bg1"/>
              </a:solidFill>
              <a:cs typeface="A Chamran" panose="00000400000000000000" pitchFamily="2" charset="-78"/>
            </a:endParaRPr>
          </a:p>
        </p:txBody>
      </p:sp>
      <p:pic>
        <p:nvPicPr>
          <p:cNvPr id="6" name="Picture 5">
            <a:extLst>
              <a:ext uri="{FF2B5EF4-FFF2-40B4-BE49-F238E27FC236}">
                <a16:creationId xmlns:a16="http://schemas.microsoft.com/office/drawing/2014/main" id="{2F3AA695-C72D-E658-12A4-8BC5794DF5E0}"/>
              </a:ext>
            </a:extLst>
          </p:cNvPr>
          <p:cNvPicPr>
            <a:picLocks noChangeAspect="1"/>
          </p:cNvPicPr>
          <p:nvPr/>
        </p:nvPicPr>
        <p:blipFill>
          <a:blip r:embed="rId2">
            <a:extLst>
              <a:ext uri="{28A0092B-C50C-407E-A947-70E740481C1C}">
                <a14:useLocalDpi xmlns:a14="http://schemas.microsoft.com/office/drawing/2010/main" val="0"/>
              </a:ext>
            </a:extLst>
          </a:blip>
          <a:srcRect t="11286"/>
          <a:stretch/>
        </p:blipFill>
        <p:spPr>
          <a:xfrm>
            <a:off x="96987" y="1384369"/>
            <a:ext cx="7239985" cy="4281913"/>
          </a:xfrm>
          <a:prstGeom prst="rect">
            <a:avLst/>
          </a:prstGeom>
        </p:spPr>
      </p:pic>
    </p:spTree>
    <p:extLst>
      <p:ext uri="{BB962C8B-B14F-4D97-AF65-F5344CB8AC3E}">
        <p14:creationId xmlns:p14="http://schemas.microsoft.com/office/powerpoint/2010/main" val="1464077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5400" dirty="0">
                <a:solidFill>
                  <a:srgbClr val="C00000"/>
                </a:solidFill>
                <a:cs typeface="B Titr" panose="00000700000000000000" pitchFamily="2" charset="-78"/>
              </a:rPr>
              <a:t>تربیت جنسی</a:t>
            </a:r>
            <a:endParaRPr lang="en-US" sz="5400" dirty="0">
              <a:solidFill>
                <a:srgbClr val="C00000"/>
              </a:solidFill>
              <a:cs typeface="B Titr" panose="00000700000000000000" pitchFamily="2" charset="-78"/>
            </a:endParaRPr>
          </a:p>
        </p:txBody>
      </p:sp>
      <p:sp>
        <p:nvSpPr>
          <p:cNvPr id="3" name="Content Placeholder 2"/>
          <p:cNvSpPr>
            <a:spLocks noGrp="1"/>
          </p:cNvSpPr>
          <p:nvPr>
            <p:ph idx="1"/>
          </p:nvPr>
        </p:nvSpPr>
        <p:spPr>
          <a:xfrm>
            <a:off x="224852" y="1825625"/>
            <a:ext cx="11812250" cy="4351338"/>
          </a:xfrm>
        </p:spPr>
        <p:txBody>
          <a:bodyPr anchor="ctr">
            <a:normAutofit/>
          </a:bodyPr>
          <a:lstStyle/>
          <a:p>
            <a:pPr algn="just" rtl="1">
              <a:lnSpc>
                <a:spcPct val="150000"/>
              </a:lnSpc>
            </a:pPr>
            <a:r>
              <a:rPr lang="fa-IR" sz="2400" dirty="0">
                <a:cs typeface="B Zar" panose="00000400000000000000" pitchFamily="2" charset="-78"/>
              </a:rPr>
              <a:t>تربیت جنسی فرایندی است برای کسب اطلاعات، نگرش ها، اعتقادات و باورها در باره ی جنسیت، هویت جنسی، رابطه جنسی و صمیمیت که در نهایت منجر به تقویت مهارت های ارتباطی فرد می شوند </a:t>
            </a:r>
            <a:r>
              <a:rPr lang="fa-IR" sz="2400" b="1" dirty="0">
                <a:cs typeface="B Zar" panose="00000400000000000000" pitchFamily="2" charset="-78"/>
              </a:rPr>
              <a:t>تا بتوانند انتخاب های آگاهانه تری بکند و نسبت به جنسیتش احساس شایستگی نماید تا بتواند روابط سالم تری را در زندگی اش تجربه کند. </a:t>
            </a:r>
          </a:p>
          <a:p>
            <a:pPr algn="just" rtl="1">
              <a:lnSpc>
                <a:spcPct val="150000"/>
              </a:lnSpc>
            </a:pPr>
            <a:r>
              <a:rPr lang="fa-IR" sz="2400" dirty="0">
                <a:cs typeface="B Zar" panose="00000400000000000000" pitchFamily="2" charset="-78"/>
              </a:rPr>
              <a:t>منظور از مهارت های ارتباطی فقط ارتباط جنسی نیست بلکه انواع مهارت های رفتاری که پیش نیاز هر نوع ارتباط انسانی هست مثل ابراز علاقه، احترام به دیگران، رعایت حریم خصوصی و همه مواردی که کودک برای برقراری ارتباطات انسانی سالم و به خصوص ارتباط جنسی در بزرگسالی به آنها نیاز دارد .</a:t>
            </a:r>
          </a:p>
          <a:p>
            <a:pPr algn="just" rtl="1">
              <a:lnSpc>
                <a:spcPct val="150000"/>
              </a:lnSpc>
            </a:pPr>
            <a:endParaRPr lang="en-US" sz="2400" dirty="0">
              <a:cs typeface="B Zar" panose="00000400000000000000" pitchFamily="2" charset="-78"/>
            </a:endParaRPr>
          </a:p>
        </p:txBody>
      </p:sp>
    </p:spTree>
    <p:extLst>
      <p:ext uri="{BB962C8B-B14F-4D97-AF65-F5344CB8AC3E}">
        <p14:creationId xmlns:p14="http://schemas.microsoft.com/office/powerpoint/2010/main" val="3799304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rgbClr val="C00000"/>
                </a:solidFill>
                <a:cs typeface="B Titr" panose="00000700000000000000" pitchFamily="2" charset="-78"/>
              </a:rPr>
              <a:t>تربیت جنسی از چه سنی شروع می شود؟</a:t>
            </a:r>
            <a:endParaRPr lang="en-US" dirty="0">
              <a:solidFill>
                <a:srgbClr val="C00000"/>
              </a:solidFill>
              <a:cs typeface="B Titr" panose="00000700000000000000" pitchFamily="2" charset="-78"/>
            </a:endParaRPr>
          </a:p>
        </p:txBody>
      </p:sp>
      <p:sp>
        <p:nvSpPr>
          <p:cNvPr id="3" name="Content Placeholder 2"/>
          <p:cNvSpPr>
            <a:spLocks noGrp="1"/>
          </p:cNvSpPr>
          <p:nvPr>
            <p:ph idx="1"/>
          </p:nvPr>
        </p:nvSpPr>
        <p:spPr>
          <a:xfrm>
            <a:off x="104931" y="1825625"/>
            <a:ext cx="11812249" cy="4351338"/>
          </a:xfrm>
        </p:spPr>
        <p:txBody>
          <a:bodyPr anchor="ctr">
            <a:normAutofit/>
          </a:bodyPr>
          <a:lstStyle/>
          <a:p>
            <a:pPr marL="0" indent="0" algn="just" rtl="1">
              <a:lnSpc>
                <a:spcPct val="150000"/>
              </a:lnSpc>
              <a:buNone/>
            </a:pPr>
            <a:r>
              <a:rPr lang="fa-IR" sz="3200" b="1" dirty="0">
                <a:cs typeface="B Nazanin" panose="00000400000000000000" pitchFamily="2" charset="-78"/>
              </a:rPr>
              <a:t>* تربیت جنسی از پیشینه فرد، یعنی قبل از ازدواج شکل می گیرد(آنچه از پدر و مادر در فضای آموزشی و در فضای تربیتی به ارث می بریم، اطلاعات جنسی که از قبل در یافت کردیم،کلیشه های جنسی که از محیط دریافت کردیم)</a:t>
            </a:r>
          </a:p>
          <a:p>
            <a:pPr marL="0" indent="0" algn="just" rtl="1">
              <a:lnSpc>
                <a:spcPct val="150000"/>
              </a:lnSpc>
              <a:buNone/>
            </a:pPr>
            <a:r>
              <a:rPr lang="fa-IR" sz="3200" b="1" dirty="0">
                <a:cs typeface="B Nazanin" panose="00000400000000000000" pitchFamily="2" charset="-78"/>
              </a:rPr>
              <a:t>* آموزش جنسی از بدو تولد و به طور جدی تر از دو سالگی شروع می شود.</a:t>
            </a:r>
          </a:p>
        </p:txBody>
      </p:sp>
    </p:spTree>
    <p:extLst>
      <p:ext uri="{BB962C8B-B14F-4D97-AF65-F5344CB8AC3E}">
        <p14:creationId xmlns:p14="http://schemas.microsoft.com/office/powerpoint/2010/main" val="3309460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اصول مهم در تربیت جنسی کودک</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164892" y="1825625"/>
            <a:ext cx="11872210" cy="4351338"/>
          </a:xfrm>
        </p:spPr>
        <p:txBody>
          <a:bodyPr/>
          <a:lstStyle/>
          <a:p>
            <a:pPr algn="r" rtl="1"/>
            <a:r>
              <a:rPr lang="fa-IR" b="1" dirty="0">
                <a:cs typeface="B Nazanin" panose="00000400000000000000" pitchFamily="2" charset="-78"/>
              </a:rPr>
              <a:t>اطلاعات به اندازه نیاز کودک در هر سن است و باید عینی، واضح و صریح باشد.</a:t>
            </a:r>
          </a:p>
          <a:p>
            <a:pPr algn="r" rtl="1"/>
            <a:r>
              <a:rPr lang="fa-IR" b="1" dirty="0">
                <a:cs typeface="B Nazanin" panose="00000400000000000000" pitchFamily="2" charset="-78"/>
              </a:rPr>
              <a:t>اطلاعات باید به صورت تدریجی باشد. گام به گام اطلاعات می دهیم و سپس اطلاعات بعدی را اضافه می کنیم.</a:t>
            </a:r>
          </a:p>
          <a:p>
            <a:pPr algn="r" rtl="1"/>
            <a:r>
              <a:rPr lang="fa-IR" b="1" dirty="0">
                <a:cs typeface="B Nazanin" panose="00000400000000000000" pitchFamily="2" charset="-78"/>
              </a:rPr>
              <a:t>راستگو باشیم و اطلاعات مبنی بر واقعیت باشد.</a:t>
            </a:r>
          </a:p>
          <a:p>
            <a:pPr algn="r" rtl="1"/>
            <a:r>
              <a:rPr lang="fa-IR" b="1" dirty="0">
                <a:cs typeface="B Nazanin" panose="00000400000000000000" pitchFamily="2" charset="-78"/>
              </a:rPr>
              <a:t>در بستر زندگی واقعی باشد، مفهوم لحظه مناسب آموزش است.</a:t>
            </a:r>
          </a:p>
          <a:p>
            <a:pPr algn="r" rtl="1"/>
            <a:r>
              <a:rPr lang="fa-IR" b="1" dirty="0">
                <a:cs typeface="B Nazanin" panose="00000400000000000000" pitchFamily="2" charset="-78"/>
              </a:rPr>
              <a:t>با احساسات مثبت و غیر قضاوتی باشد یعنی هیچ چیزی را ارزیابی و قضاوت نکنیم. </a:t>
            </a:r>
          </a:p>
          <a:p>
            <a:pPr algn="r" rtl="1"/>
            <a:r>
              <a:rPr lang="fa-IR" b="1" dirty="0">
                <a:cs typeface="B Nazanin" panose="00000400000000000000" pitchFamily="2" charset="-78"/>
              </a:rPr>
              <a:t>با زبان بدن هماهنگ و بدون هیجان باشد.</a:t>
            </a:r>
          </a:p>
          <a:p>
            <a:pPr algn="r" rtl="1"/>
            <a:r>
              <a:rPr lang="fa-IR" b="1" dirty="0">
                <a:cs typeface="B Nazanin" panose="00000400000000000000" pitchFamily="2" charset="-78"/>
              </a:rPr>
              <a:t>فارغ از کلیشه های جنسیتی ذهن خودمان باشد.</a:t>
            </a:r>
            <a:endParaRPr lang="en-US" b="1" dirty="0">
              <a:cs typeface="B Nazanin" panose="00000400000000000000" pitchFamily="2" charset="-78"/>
            </a:endParaRPr>
          </a:p>
        </p:txBody>
      </p:sp>
    </p:spTree>
    <p:extLst>
      <p:ext uri="{BB962C8B-B14F-4D97-AF65-F5344CB8AC3E}">
        <p14:creationId xmlns:p14="http://schemas.microsoft.com/office/powerpoint/2010/main" val="3728737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332282" y="1386192"/>
            <a:ext cx="11527436" cy="3046988"/>
          </a:xfrm>
          <a:prstGeom prst="rect">
            <a:avLst/>
          </a:prstGeom>
          <a:noFill/>
        </p:spPr>
        <p:txBody>
          <a:bodyPr wrap="square" rtlCol="0">
            <a:spAutoFit/>
          </a:bodyPr>
          <a:lstStyle/>
          <a:p>
            <a:pPr algn="ctr" rtl="1"/>
            <a:r>
              <a:rPr lang="fa-IR" sz="3200" dirty="0">
                <a:cs typeface="B Koodak" panose="00000700000000000000" pitchFamily="2" charset="-78"/>
              </a:rPr>
              <a:t>اولویت آموزش و تربیت جنسی همیشه توسط والدین است</a:t>
            </a:r>
          </a:p>
          <a:p>
            <a:pPr algn="ctr" rtl="1"/>
            <a:r>
              <a:rPr lang="fa-IR" sz="3200" dirty="0">
                <a:cs typeface="B Koodak" panose="00000700000000000000" pitchFamily="2" charset="-78"/>
              </a:rPr>
              <a:t>هدف ، پرورش فرزندی توانمند با جنسیت خود سازگار و با انسان های دیگر محترمانه رفتار کند </a:t>
            </a:r>
          </a:p>
          <a:p>
            <a:pPr algn="ctr" rtl="1"/>
            <a:r>
              <a:rPr lang="fa-IR" sz="3200" dirty="0">
                <a:cs typeface="B Koodak" panose="00000700000000000000" pitchFamily="2" charset="-78"/>
              </a:rPr>
              <a:t>آسیب نبیند</a:t>
            </a:r>
          </a:p>
          <a:p>
            <a:pPr algn="ctr" rtl="1"/>
            <a:r>
              <a:rPr lang="fa-IR" sz="3200" dirty="0">
                <a:cs typeface="B Koodak" panose="00000700000000000000" pitchFamily="2" charset="-78"/>
              </a:rPr>
              <a:t>مهارت نه گفتن بداند</a:t>
            </a:r>
          </a:p>
          <a:p>
            <a:pPr algn="ctr" rtl="1"/>
            <a:r>
              <a:rPr lang="fa-IR" sz="3200" dirty="0">
                <a:cs typeface="B Koodak" panose="00000700000000000000" pitchFamily="2" charset="-78"/>
              </a:rPr>
              <a:t>حریم خصوصی را بداند و پدر و مادر خود را به عنوان منبع اطلاعاتی قبول داشته باشد</a:t>
            </a:r>
          </a:p>
        </p:txBody>
      </p:sp>
    </p:spTree>
    <p:extLst>
      <p:ext uri="{BB962C8B-B14F-4D97-AF65-F5344CB8AC3E}">
        <p14:creationId xmlns:p14="http://schemas.microsoft.com/office/powerpoint/2010/main" val="2206131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4CAC18D-9A6C-3FE8-5C1F-D6C17E5D9AEB}"/>
              </a:ext>
            </a:extLst>
          </p:cNvPr>
          <p:cNvSpPr txBox="1"/>
          <p:nvPr/>
        </p:nvSpPr>
        <p:spPr>
          <a:xfrm>
            <a:off x="179882" y="886713"/>
            <a:ext cx="11782269" cy="3693319"/>
          </a:xfrm>
          <a:prstGeom prst="rect">
            <a:avLst/>
          </a:prstGeom>
          <a:noFill/>
        </p:spPr>
        <p:txBody>
          <a:bodyPr wrap="square" rtlCol="0">
            <a:spAutoFit/>
          </a:bodyPr>
          <a:lstStyle/>
          <a:p>
            <a:pPr algn="ctr" rtl="1"/>
            <a:r>
              <a:rPr lang="fa-IR" sz="3600" dirty="0">
                <a:solidFill>
                  <a:srgbClr val="C00000"/>
                </a:solidFill>
                <a:cs typeface="B Titr" panose="00000700000000000000" pitchFamily="2" charset="-78"/>
              </a:rPr>
              <a:t>آمادگی های مالی :</a:t>
            </a:r>
          </a:p>
          <a:p>
            <a:pPr algn="ctr" rtl="1"/>
            <a:endParaRPr lang="fa-IR" dirty="0">
              <a:cs typeface="A Chamran" panose="00000400000000000000" pitchFamily="2" charset="-78"/>
            </a:endParaRPr>
          </a:p>
          <a:p>
            <a:pPr algn="ctr" rtl="1"/>
            <a:r>
              <a:rPr lang="fa-IR" sz="2800" b="1" dirty="0">
                <a:cs typeface="B Nazanin" panose="00000400000000000000" pitchFamily="2" charset="-78"/>
              </a:rPr>
              <a:t>آمار نشان میدهد وضعیت اقتصادی بالاتر با افزایش تعداد فرزندان هم خوانی ندارد. </a:t>
            </a:r>
            <a:endParaRPr lang="fa-IR" sz="4000" b="1" dirty="0">
              <a:cs typeface="B Nazanin" panose="00000400000000000000" pitchFamily="2" charset="-78"/>
            </a:endParaRPr>
          </a:p>
          <a:p>
            <a:pPr algn="ctr" rtl="1"/>
            <a:r>
              <a:rPr lang="fa-IR" sz="4000" b="1" dirty="0">
                <a:cs typeface="B Nazanin" panose="00000400000000000000" pitchFamily="2" charset="-78"/>
              </a:rPr>
              <a:t>چرا ؟؟</a:t>
            </a:r>
          </a:p>
          <a:p>
            <a:pPr algn="ctr" rtl="1"/>
            <a:r>
              <a:rPr lang="fa-IR" sz="2800" b="1" dirty="0">
                <a:cs typeface="B Nazanin" panose="00000400000000000000" pitchFamily="2" charset="-78"/>
              </a:rPr>
              <a:t>در حال حاضر در جامعه ما کاهش فرزند خواهی نتیجه تغییر در سبک زندگی ، تغییر نگرش و اولویت و اهداف زندگی ، فردگرایی ، مسئولیت گریزی می باشد.</a:t>
            </a:r>
          </a:p>
          <a:p>
            <a:pPr algn="ctr" rtl="1"/>
            <a:r>
              <a:rPr lang="fa-IR" sz="2800" b="1" dirty="0">
                <a:cs typeface="B Nazanin" panose="00000400000000000000" pitchFamily="2" charset="-78"/>
              </a:rPr>
              <a:t>اعتدال در هزینه کرد و مدیریت مخارج زندگی گاهی اوقات از هر افزایش درآمدی کارآمد تر است. ( بزاعت مالی )</a:t>
            </a:r>
          </a:p>
        </p:txBody>
      </p:sp>
    </p:spTree>
    <p:extLst>
      <p:ext uri="{BB962C8B-B14F-4D97-AF65-F5344CB8AC3E}">
        <p14:creationId xmlns:p14="http://schemas.microsoft.com/office/powerpoint/2010/main" val="37837164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99D76B-1943-4316-94A4-589DC6070164}"/>
              </a:ext>
            </a:extLst>
          </p:cNvPr>
          <p:cNvSpPr txBox="1"/>
          <p:nvPr/>
        </p:nvSpPr>
        <p:spPr>
          <a:xfrm>
            <a:off x="205289" y="2875002"/>
            <a:ext cx="10122568" cy="1107996"/>
          </a:xfrm>
          <a:prstGeom prst="rect">
            <a:avLst/>
          </a:prstGeom>
          <a:noFill/>
        </p:spPr>
        <p:txBody>
          <a:bodyPr wrap="square" rtlCol="0">
            <a:spAutoFit/>
          </a:bodyPr>
          <a:lstStyle/>
          <a:p>
            <a:r>
              <a:rPr lang="fa-IR" sz="6600" dirty="0">
                <a:cs typeface="B Titr" panose="00000700000000000000" pitchFamily="2" charset="-78"/>
              </a:rPr>
              <a:t>با تشکر از توجه شما</a:t>
            </a:r>
            <a:endParaRPr lang="en-US" sz="6600" dirty="0">
              <a:cs typeface="B Titr" panose="00000700000000000000" pitchFamily="2" charset="-78"/>
            </a:endParaRPr>
          </a:p>
        </p:txBody>
      </p:sp>
      <p:grpSp>
        <p:nvGrpSpPr>
          <p:cNvPr id="7" name="Group 6">
            <a:extLst>
              <a:ext uri="{FF2B5EF4-FFF2-40B4-BE49-F238E27FC236}">
                <a16:creationId xmlns:a16="http://schemas.microsoft.com/office/drawing/2014/main" id="{3C7E0F7B-F05C-4CF1-8EC0-7CF3B951CA34}"/>
              </a:ext>
            </a:extLst>
          </p:cNvPr>
          <p:cNvGrpSpPr/>
          <p:nvPr/>
        </p:nvGrpSpPr>
        <p:grpSpPr>
          <a:xfrm>
            <a:off x="7491663" y="-1835436"/>
            <a:ext cx="5808814" cy="9208148"/>
            <a:chOff x="7491663" y="-1835436"/>
            <a:chExt cx="5808814" cy="9208148"/>
          </a:xfrm>
          <a:blipFill>
            <a:blip r:embed="rId2"/>
            <a:stretch>
              <a:fillRect/>
            </a:stretch>
          </a:blipFill>
        </p:grpSpPr>
        <p:sp>
          <p:nvSpPr>
            <p:cNvPr id="3" name="Rectangle: Rounded Corners 2">
              <a:extLst>
                <a:ext uri="{FF2B5EF4-FFF2-40B4-BE49-F238E27FC236}">
                  <a16:creationId xmlns:a16="http://schemas.microsoft.com/office/drawing/2014/main" id="{47A4051B-4C04-43C8-B3A3-C3787B695340}"/>
                </a:ext>
              </a:extLst>
            </p:cNvPr>
            <p:cNvSpPr/>
            <p:nvPr/>
          </p:nvSpPr>
          <p:spPr>
            <a:xfrm rot="1931279">
              <a:off x="7491663" y="-268743"/>
              <a:ext cx="1155031" cy="513347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A57944B-4129-48D9-9E8D-58CADC7C6540}"/>
                </a:ext>
              </a:extLst>
            </p:cNvPr>
            <p:cNvSpPr/>
            <p:nvPr/>
          </p:nvSpPr>
          <p:spPr>
            <a:xfrm rot="1931279">
              <a:off x="8505531" y="-134974"/>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AEF7DF96-F93B-4085-8A06-3868C46F0038}"/>
                </a:ext>
              </a:extLst>
            </p:cNvPr>
            <p:cNvSpPr/>
            <p:nvPr/>
          </p:nvSpPr>
          <p:spPr>
            <a:xfrm rot="1931279">
              <a:off x="11375452" y="-1835436"/>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DAAF710-CA5C-4BA4-9BC2-908820062A27}"/>
                </a:ext>
              </a:extLst>
            </p:cNvPr>
            <p:cNvSpPr/>
            <p:nvPr/>
          </p:nvSpPr>
          <p:spPr>
            <a:xfrm rot="1931279">
              <a:off x="12145446" y="125128"/>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5768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FA996F-3275-E743-57FD-AEAC1A1C87C3}"/>
              </a:ext>
            </a:extLst>
          </p:cNvPr>
          <p:cNvPicPr>
            <a:picLocks noChangeAspect="1"/>
          </p:cNvPicPr>
          <p:nvPr/>
        </p:nvPicPr>
        <p:blipFill>
          <a:blip r:embed="rId2" cstate="print">
            <a:extLst>
              <a:ext uri="{28A0092B-C50C-407E-A947-70E740481C1C}">
                <a14:useLocalDpi xmlns:a14="http://schemas.microsoft.com/office/drawing/2010/main" val="0"/>
              </a:ext>
            </a:extLst>
          </a:blip>
          <a:srcRect b="6984"/>
          <a:stretch/>
        </p:blipFill>
        <p:spPr>
          <a:xfrm>
            <a:off x="0" y="1428336"/>
            <a:ext cx="3812447" cy="3745654"/>
          </a:xfrm>
          <a:prstGeom prst="rect">
            <a:avLst/>
          </a:prstGeom>
        </p:spPr>
      </p:pic>
      <p:sp>
        <p:nvSpPr>
          <p:cNvPr id="6" name="TextBox 5">
            <a:extLst>
              <a:ext uri="{FF2B5EF4-FFF2-40B4-BE49-F238E27FC236}">
                <a16:creationId xmlns:a16="http://schemas.microsoft.com/office/drawing/2014/main" id="{BC100E68-E728-DD0D-3330-05913E5D8603}"/>
              </a:ext>
            </a:extLst>
          </p:cNvPr>
          <p:cNvSpPr txBox="1"/>
          <p:nvPr/>
        </p:nvSpPr>
        <p:spPr>
          <a:xfrm>
            <a:off x="3357797" y="1730205"/>
            <a:ext cx="8597936" cy="3785652"/>
          </a:xfrm>
          <a:prstGeom prst="rect">
            <a:avLst/>
          </a:prstGeom>
          <a:noFill/>
        </p:spPr>
        <p:txBody>
          <a:bodyPr wrap="square" rtlCol="0">
            <a:spAutoFit/>
          </a:bodyPr>
          <a:lstStyle/>
          <a:p>
            <a:pPr algn="just" rtl="1"/>
            <a:r>
              <a:rPr lang="fa-IR" sz="2400" dirty="0">
                <a:cs typeface="B Titr" panose="00000700000000000000" pitchFamily="2" charset="-78"/>
              </a:rPr>
              <a:t>تغییر نگرش :</a:t>
            </a:r>
          </a:p>
          <a:p>
            <a:pPr algn="just" rtl="1"/>
            <a:r>
              <a:rPr lang="fa-IR" sz="2400" dirty="0">
                <a:cs typeface="B Koodak" panose="00000700000000000000" pitchFamily="2" charset="-78"/>
              </a:rPr>
              <a:t>نگرش به معنای ارزیابی یک فرد از یک موضوع است و این نگرش منجر به نوعی رفتار در انسان می شود.</a:t>
            </a:r>
          </a:p>
          <a:p>
            <a:pPr algn="just" rtl="1"/>
            <a:r>
              <a:rPr lang="fa-IR" sz="2400" dirty="0">
                <a:cs typeface="B Titr" panose="00000700000000000000" pitchFamily="2" charset="-78"/>
              </a:rPr>
              <a:t>عوامل موثر بر نگرش :</a:t>
            </a:r>
          </a:p>
          <a:p>
            <a:pPr algn="just" rtl="1"/>
            <a:r>
              <a:rPr lang="fa-IR" sz="2400" b="1" dirty="0">
                <a:cs typeface="B Nazanin" panose="00000400000000000000" pitchFamily="2" charset="-78"/>
              </a:rPr>
              <a:t>مواجهه: </a:t>
            </a:r>
            <a:r>
              <a:rPr lang="fa-IR" sz="2400" dirty="0">
                <a:cs typeface="B Koodak" panose="00000700000000000000" pitchFamily="2" charset="-78"/>
              </a:rPr>
              <a:t>یکی از عوامل موثر در شکل گیری نگرش مجاورت است ( عکس ، پوستر )</a:t>
            </a:r>
          </a:p>
          <a:p>
            <a:pPr algn="just" rtl="1"/>
            <a:r>
              <a:rPr lang="fa-IR" sz="2400" dirty="0">
                <a:cs typeface="B Koodak" panose="00000700000000000000" pitchFamily="2" charset="-78"/>
              </a:rPr>
              <a:t>شرطی شدن ارزیابی : فرزندان یک خانواده از نگرش والدین خود به موضوع تاثیر می گیرند.</a:t>
            </a:r>
          </a:p>
          <a:p>
            <a:pPr algn="just" rtl="1"/>
            <a:r>
              <a:rPr lang="fa-IR" sz="2400" b="1" dirty="0">
                <a:cs typeface="B Nazanin" panose="00000400000000000000" pitchFamily="2" charset="-78"/>
              </a:rPr>
              <a:t>تقویت: </a:t>
            </a:r>
            <a:r>
              <a:rPr lang="fa-IR" sz="2400" dirty="0">
                <a:cs typeface="B Koodak" panose="00000700000000000000" pitchFamily="2" charset="-78"/>
              </a:rPr>
              <a:t>یعنی شرطی سازی کنشگر از طریق تقویت مثبت یا منفی</a:t>
            </a:r>
          </a:p>
          <a:p>
            <a:pPr algn="just" rtl="1"/>
            <a:r>
              <a:rPr lang="fa-IR" sz="2400" b="1" dirty="0">
                <a:cs typeface="B Nazanin" panose="00000400000000000000" pitchFamily="2" charset="-78"/>
              </a:rPr>
              <a:t>عوامل انگیزشی: </a:t>
            </a:r>
            <a:r>
              <a:rPr lang="fa-IR" sz="2400" dirty="0">
                <a:cs typeface="B Koodak" panose="00000700000000000000" pitchFamily="2" charset="-78"/>
              </a:rPr>
              <a:t>مثل فواید فرزندآوری برای مادر</a:t>
            </a:r>
          </a:p>
          <a:p>
            <a:pPr algn="just" rtl="1"/>
            <a:endParaRPr lang="en-US" sz="2400" dirty="0">
              <a:cs typeface="B Koodak" panose="00000700000000000000" pitchFamily="2" charset="-78"/>
            </a:endParaRPr>
          </a:p>
        </p:txBody>
      </p:sp>
      <p:sp>
        <p:nvSpPr>
          <p:cNvPr id="7" name="TextBox 6">
            <a:extLst>
              <a:ext uri="{FF2B5EF4-FFF2-40B4-BE49-F238E27FC236}">
                <a16:creationId xmlns:a16="http://schemas.microsoft.com/office/drawing/2014/main" id="{181FBE12-336F-F919-893E-1981F07080F3}"/>
              </a:ext>
            </a:extLst>
          </p:cNvPr>
          <p:cNvSpPr txBox="1"/>
          <p:nvPr/>
        </p:nvSpPr>
        <p:spPr>
          <a:xfrm>
            <a:off x="2003436" y="666307"/>
            <a:ext cx="7643812" cy="646331"/>
          </a:xfrm>
          <a:prstGeom prst="rect">
            <a:avLst/>
          </a:prstGeom>
          <a:noFill/>
        </p:spPr>
        <p:txBody>
          <a:bodyPr wrap="square" rtlCol="0">
            <a:spAutoFit/>
          </a:bodyPr>
          <a:lstStyle/>
          <a:p>
            <a:pPr algn="r" rtl="1"/>
            <a:r>
              <a:rPr lang="fa-IR" sz="3600" dirty="0">
                <a:cs typeface="A Chamran" panose="00000400000000000000" pitchFamily="2" charset="-78"/>
              </a:rPr>
              <a:t>انتظارات از برنامه‌ی آموزشی و مشاوره فرزندآوری</a:t>
            </a:r>
            <a:endParaRPr lang="en-US" sz="3600" dirty="0">
              <a:cs typeface="A Chamran" panose="00000400000000000000" pitchFamily="2" charset="-78"/>
            </a:endParaRPr>
          </a:p>
        </p:txBody>
      </p:sp>
    </p:spTree>
    <p:extLst>
      <p:ext uri="{BB962C8B-B14F-4D97-AF65-F5344CB8AC3E}">
        <p14:creationId xmlns:p14="http://schemas.microsoft.com/office/powerpoint/2010/main" val="4172592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825549-4DA1-906C-34F1-4680E3D03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9029" y="2848269"/>
            <a:ext cx="5422514" cy="3617833"/>
          </a:xfrm>
          <a:prstGeom prst="rect">
            <a:avLst/>
          </a:prstGeom>
        </p:spPr>
      </p:pic>
      <p:pic>
        <p:nvPicPr>
          <p:cNvPr id="7" name="Picture 6">
            <a:extLst>
              <a:ext uri="{FF2B5EF4-FFF2-40B4-BE49-F238E27FC236}">
                <a16:creationId xmlns:a16="http://schemas.microsoft.com/office/drawing/2014/main" id="{8841BE62-9CE5-68FD-FE0D-6B27784507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532914" y="3958150"/>
            <a:ext cx="2002971" cy="2307404"/>
          </a:xfrm>
          <a:prstGeom prst="rect">
            <a:avLst/>
          </a:prstGeom>
        </p:spPr>
      </p:pic>
      <p:sp>
        <p:nvSpPr>
          <p:cNvPr id="5" name="TextBox 4">
            <a:extLst>
              <a:ext uri="{FF2B5EF4-FFF2-40B4-BE49-F238E27FC236}">
                <a16:creationId xmlns:a16="http://schemas.microsoft.com/office/drawing/2014/main" id="{BC100E68-E728-DD0D-3330-05913E5D8603}"/>
              </a:ext>
            </a:extLst>
          </p:cNvPr>
          <p:cNvSpPr txBox="1"/>
          <p:nvPr/>
        </p:nvSpPr>
        <p:spPr>
          <a:xfrm>
            <a:off x="2274094" y="2323353"/>
            <a:ext cx="7643812" cy="523220"/>
          </a:xfrm>
          <a:prstGeom prst="rect">
            <a:avLst/>
          </a:prstGeom>
          <a:noFill/>
        </p:spPr>
        <p:txBody>
          <a:bodyPr wrap="square" rtlCol="0">
            <a:spAutoFit/>
          </a:bodyPr>
          <a:lstStyle/>
          <a:p>
            <a:pPr algn="r" rtl="1"/>
            <a:r>
              <a:rPr lang="fa-IR" sz="2800" b="1" dirty="0">
                <a:cs typeface="B Nazanin" panose="00000400000000000000" pitchFamily="2" charset="-78"/>
              </a:rPr>
              <a:t>موفقیت در هر کاری مستلزم جواب دادن به این دو سوال است.</a:t>
            </a:r>
          </a:p>
        </p:txBody>
      </p:sp>
      <p:sp>
        <p:nvSpPr>
          <p:cNvPr id="2" name="TextBox 1">
            <a:extLst>
              <a:ext uri="{FF2B5EF4-FFF2-40B4-BE49-F238E27FC236}">
                <a16:creationId xmlns:a16="http://schemas.microsoft.com/office/drawing/2014/main" id="{181FBE12-336F-F919-893E-1981F07080F3}"/>
              </a:ext>
            </a:extLst>
          </p:cNvPr>
          <p:cNvSpPr txBox="1"/>
          <p:nvPr/>
        </p:nvSpPr>
        <p:spPr>
          <a:xfrm>
            <a:off x="2274094" y="1233095"/>
            <a:ext cx="7643812" cy="707886"/>
          </a:xfrm>
          <a:prstGeom prst="rect">
            <a:avLst/>
          </a:prstGeom>
          <a:noFill/>
        </p:spPr>
        <p:txBody>
          <a:bodyPr wrap="square" rtlCol="0">
            <a:spAutoFit/>
          </a:bodyPr>
          <a:lstStyle/>
          <a:p>
            <a:pPr algn="ctr" rtl="1"/>
            <a:r>
              <a:rPr lang="fa-IR" sz="4000" dirty="0">
                <a:cs typeface="A Chamran" panose="00000400000000000000" pitchFamily="2" charset="-78"/>
              </a:rPr>
              <a:t>فرزند آوری چرا و چگونه </a:t>
            </a:r>
          </a:p>
        </p:txBody>
      </p:sp>
      <p:sp>
        <p:nvSpPr>
          <p:cNvPr id="8" name="TextBox 7">
            <a:extLst>
              <a:ext uri="{FF2B5EF4-FFF2-40B4-BE49-F238E27FC236}">
                <a16:creationId xmlns:a16="http://schemas.microsoft.com/office/drawing/2014/main" id="{78897CFB-F368-5983-97CA-6CDAD5B3A42F}"/>
              </a:ext>
            </a:extLst>
          </p:cNvPr>
          <p:cNvSpPr txBox="1"/>
          <p:nvPr/>
        </p:nvSpPr>
        <p:spPr>
          <a:xfrm>
            <a:off x="4602151" y="3958150"/>
            <a:ext cx="775392" cy="369332"/>
          </a:xfrm>
          <a:prstGeom prst="rect">
            <a:avLst/>
          </a:prstGeom>
          <a:noFill/>
        </p:spPr>
        <p:txBody>
          <a:bodyPr wrap="square" rtlCol="0">
            <a:spAutoFit/>
          </a:bodyPr>
          <a:lstStyle/>
          <a:p>
            <a:pPr algn="l"/>
            <a:r>
              <a:rPr lang="fa-IR" dirty="0">
                <a:cs typeface="B Koodak" panose="00000700000000000000" pitchFamily="2" charset="-78"/>
              </a:rPr>
              <a:t>چگونه</a:t>
            </a:r>
          </a:p>
        </p:txBody>
      </p:sp>
      <p:sp>
        <p:nvSpPr>
          <p:cNvPr id="9" name="TextBox 8">
            <a:extLst>
              <a:ext uri="{FF2B5EF4-FFF2-40B4-BE49-F238E27FC236}">
                <a16:creationId xmlns:a16="http://schemas.microsoft.com/office/drawing/2014/main" id="{41DE1600-A89A-A171-3D22-7BD6E96B44A7}"/>
              </a:ext>
            </a:extLst>
          </p:cNvPr>
          <p:cNvSpPr txBox="1"/>
          <p:nvPr/>
        </p:nvSpPr>
        <p:spPr>
          <a:xfrm>
            <a:off x="8989960" y="4165316"/>
            <a:ext cx="775392" cy="369332"/>
          </a:xfrm>
          <a:prstGeom prst="rect">
            <a:avLst/>
          </a:prstGeom>
          <a:noFill/>
        </p:spPr>
        <p:txBody>
          <a:bodyPr wrap="square" rtlCol="0">
            <a:spAutoFit/>
          </a:bodyPr>
          <a:lstStyle/>
          <a:p>
            <a:pPr algn="l"/>
            <a:r>
              <a:rPr lang="fa-IR" dirty="0">
                <a:cs typeface="B Koodak" panose="00000700000000000000" pitchFamily="2" charset="-78"/>
              </a:rPr>
              <a:t>چرا</a:t>
            </a:r>
          </a:p>
        </p:txBody>
      </p:sp>
    </p:spTree>
    <p:extLst>
      <p:ext uri="{BB962C8B-B14F-4D97-AF65-F5344CB8AC3E}">
        <p14:creationId xmlns:p14="http://schemas.microsoft.com/office/powerpoint/2010/main" val="3219543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5D4"/>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100E68-E728-DD0D-3330-05913E5D8603}"/>
              </a:ext>
            </a:extLst>
          </p:cNvPr>
          <p:cNvSpPr txBox="1"/>
          <p:nvPr/>
        </p:nvSpPr>
        <p:spPr>
          <a:xfrm>
            <a:off x="4871803" y="843677"/>
            <a:ext cx="6864714" cy="3939540"/>
          </a:xfrm>
          <a:prstGeom prst="rect">
            <a:avLst/>
          </a:prstGeom>
          <a:noFill/>
        </p:spPr>
        <p:txBody>
          <a:bodyPr wrap="square" rtlCol="0">
            <a:spAutoFit/>
          </a:bodyPr>
          <a:lstStyle/>
          <a:p>
            <a:pPr algn="r" rtl="1"/>
            <a:r>
              <a:rPr lang="fa-IR" sz="3200" dirty="0">
                <a:cs typeface="A Chamran" panose="00000400000000000000" pitchFamily="2" charset="-78"/>
              </a:rPr>
              <a:t>علل جسمانی</a:t>
            </a:r>
          </a:p>
          <a:p>
            <a:pPr algn="r" rtl="1"/>
            <a:endParaRPr lang="fa-IR" dirty="0">
              <a:cs typeface="A Chamran" panose="00000400000000000000" pitchFamily="2" charset="-78"/>
            </a:endParaRPr>
          </a:p>
          <a:p>
            <a:pPr algn="just" rtl="1"/>
            <a:r>
              <a:rPr lang="fa-IR" sz="2000" dirty="0">
                <a:cs typeface="B Koodak" panose="00000700000000000000" pitchFamily="2" charset="-78"/>
              </a:rPr>
              <a:t>* فواید جسمی بارداری ، تغیرات هورمونی در دوران بارداری و شیردهی باعث کاهش ابتلا به سرطان تخمدان ، پستان و رحم می شود.</a:t>
            </a:r>
          </a:p>
          <a:p>
            <a:pPr algn="just" rtl="1"/>
            <a:r>
              <a:rPr lang="fa-IR" sz="2000" dirty="0">
                <a:cs typeface="B Koodak" panose="00000700000000000000" pitchFamily="2" charset="-78"/>
              </a:rPr>
              <a:t>* ادامه حاملگی بعد از بیست هفته باعث کاهش ابتلای رحم به فیبروم می شود.</a:t>
            </a:r>
          </a:p>
          <a:p>
            <a:pPr algn="just" rtl="1"/>
            <a:r>
              <a:rPr lang="fa-IR" sz="2000" dirty="0">
                <a:cs typeface="B Koodak" panose="00000700000000000000" pitchFamily="2" charset="-78"/>
              </a:rPr>
              <a:t>* کاهش سندروم تخمدان پلی کیستیک</a:t>
            </a:r>
          </a:p>
          <a:p>
            <a:pPr algn="just" rtl="1"/>
            <a:r>
              <a:rPr lang="fa-IR" sz="2000" dirty="0">
                <a:cs typeface="B Koodak" panose="00000700000000000000" pitchFamily="2" charset="-78"/>
              </a:rPr>
              <a:t>*کاهش ابتلا به بیماری های چربی و فشارخون و قند دیابت نوع دو تقویت سیستم ایمنی بدن</a:t>
            </a:r>
          </a:p>
          <a:p>
            <a:pPr algn="just" rtl="1"/>
            <a:r>
              <a:rPr lang="fa-IR" sz="2000" dirty="0">
                <a:cs typeface="B Koodak" panose="00000700000000000000" pitchFamily="2" charset="-78"/>
              </a:rPr>
              <a:t>* انتقال سلول های بنیادین جنین به بدن مادر و افزایش طول عمر و سلامت مادر</a:t>
            </a:r>
          </a:p>
          <a:p>
            <a:pPr algn="just" rtl="1"/>
            <a:r>
              <a:rPr lang="fa-IR" sz="2000" dirty="0">
                <a:cs typeface="B Koodak" panose="00000700000000000000" pitchFamily="2" charset="-78"/>
              </a:rPr>
              <a:t>افزایش تمایل به یادگیری و شادی و بهبود حافظه مادران</a:t>
            </a:r>
          </a:p>
          <a:p>
            <a:pPr algn="just" rtl="1"/>
            <a:r>
              <a:rPr lang="fa-IR" sz="2000" dirty="0">
                <a:cs typeface="B Koodak" panose="00000700000000000000" pitchFamily="2" charset="-78"/>
              </a:rPr>
              <a:t>* کاهش خونریزی پس از زایمان در صورت شیردهی و کاهش افسردگی پس از زایمان</a:t>
            </a:r>
          </a:p>
        </p:txBody>
      </p:sp>
      <p:pic>
        <p:nvPicPr>
          <p:cNvPr id="4" name="Picture 3">
            <a:extLst>
              <a:ext uri="{FF2B5EF4-FFF2-40B4-BE49-F238E27FC236}">
                <a16:creationId xmlns:a16="http://schemas.microsoft.com/office/drawing/2014/main" id="{A326189D-8D5B-55AB-1ADA-69ECA7148C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61" y="1587043"/>
            <a:ext cx="4931764" cy="3429000"/>
          </a:xfrm>
          <a:prstGeom prst="rect">
            <a:avLst/>
          </a:prstGeom>
        </p:spPr>
      </p:pic>
    </p:spTree>
    <p:extLst>
      <p:ext uri="{BB962C8B-B14F-4D97-AF65-F5344CB8AC3E}">
        <p14:creationId xmlns:p14="http://schemas.microsoft.com/office/powerpoint/2010/main" val="210811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1898EA-404A-A6FB-96F0-930941731B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485" y="1233812"/>
            <a:ext cx="6412837" cy="4390376"/>
          </a:xfrm>
          <a:prstGeom prst="rect">
            <a:avLst/>
          </a:prstGeom>
        </p:spPr>
      </p:pic>
      <p:sp>
        <p:nvSpPr>
          <p:cNvPr id="5" name="TextBox 4">
            <a:extLst>
              <a:ext uri="{FF2B5EF4-FFF2-40B4-BE49-F238E27FC236}">
                <a16:creationId xmlns:a16="http://schemas.microsoft.com/office/drawing/2014/main" id="{BC100E68-E728-DD0D-3330-05913E5D8603}"/>
              </a:ext>
            </a:extLst>
          </p:cNvPr>
          <p:cNvSpPr txBox="1"/>
          <p:nvPr/>
        </p:nvSpPr>
        <p:spPr>
          <a:xfrm>
            <a:off x="7075357" y="1920895"/>
            <a:ext cx="4301587" cy="3354765"/>
          </a:xfrm>
          <a:prstGeom prst="rect">
            <a:avLst/>
          </a:prstGeom>
          <a:solidFill>
            <a:schemeClr val="bg1"/>
          </a:solidFill>
        </p:spPr>
        <p:txBody>
          <a:bodyPr wrap="square" rtlCol="0">
            <a:spAutoFit/>
          </a:bodyPr>
          <a:lstStyle/>
          <a:p>
            <a:pPr algn="just" rtl="1"/>
            <a:r>
              <a:rPr lang="fa-IR" sz="3200" dirty="0">
                <a:cs typeface="A Chamran" panose="00000400000000000000" pitchFamily="2" charset="-78"/>
              </a:rPr>
              <a:t>علل روانشناختی</a:t>
            </a:r>
            <a:endParaRPr lang="en-US" sz="3200" dirty="0">
              <a:cs typeface="A Chamran" panose="00000400000000000000" pitchFamily="2" charset="-78"/>
            </a:endParaRPr>
          </a:p>
          <a:p>
            <a:pPr marL="285750" indent="-285750" algn="just" rtl="1">
              <a:buFont typeface="Arial" panose="020B0604020202020204" pitchFamily="34" charset="0"/>
              <a:buChar char="•"/>
            </a:pPr>
            <a:endParaRPr lang="en-US" sz="2000" dirty="0">
              <a:cs typeface="A Chamran" panose="00000400000000000000" pitchFamily="2" charset="-78"/>
            </a:endParaRPr>
          </a:p>
          <a:p>
            <a:pPr marL="285750" indent="-285750" algn="just" rtl="1">
              <a:buFont typeface="Arial" panose="020B0604020202020204" pitchFamily="34" charset="0"/>
              <a:buChar char="•"/>
            </a:pPr>
            <a:endParaRPr lang="fa-IR" sz="2000" dirty="0">
              <a:cs typeface="A Chamran" panose="00000400000000000000" pitchFamily="2" charset="-78"/>
            </a:endParaRPr>
          </a:p>
          <a:p>
            <a:pPr marL="285750" indent="-285750" algn="just" rtl="1">
              <a:buFont typeface="Arial" panose="020B0604020202020204" pitchFamily="34" charset="0"/>
              <a:buChar char="•"/>
            </a:pPr>
            <a:r>
              <a:rPr lang="fa-IR" sz="2000" dirty="0">
                <a:cs typeface="B Koodak" panose="00000700000000000000" pitchFamily="2" charset="-78"/>
              </a:rPr>
              <a:t>پنج نیاز روی ژن ماتعریف وما هر رفتاری را برای رفع این نیازها یا ارضا ان انجام می دهیم.</a:t>
            </a:r>
          </a:p>
          <a:p>
            <a:pPr marL="285750" indent="-285750" algn="just" rtl="1">
              <a:buFont typeface="Arial" panose="020B0604020202020204" pitchFamily="34" charset="0"/>
              <a:buChar char="•"/>
            </a:pPr>
            <a:r>
              <a:rPr lang="fa-IR" sz="2000" dirty="0">
                <a:cs typeface="B Koodak" panose="00000700000000000000" pitchFamily="2" charset="-78"/>
              </a:rPr>
              <a:t>نیاز به بقا ادامه نسل</a:t>
            </a:r>
          </a:p>
          <a:p>
            <a:pPr marL="285750" indent="-285750" algn="just" rtl="1">
              <a:buFont typeface="Arial" panose="020B0604020202020204" pitchFamily="34" charset="0"/>
              <a:buChar char="•"/>
            </a:pPr>
            <a:r>
              <a:rPr lang="fa-IR" sz="2000" dirty="0">
                <a:cs typeface="B Koodak" panose="00000700000000000000" pitchFamily="2" charset="-78"/>
              </a:rPr>
              <a:t>نیاز به تعلق عشق مراقبتی</a:t>
            </a:r>
          </a:p>
          <a:p>
            <a:pPr marL="285750" indent="-285750" algn="just" rtl="1">
              <a:buFont typeface="Arial" panose="020B0604020202020204" pitchFamily="34" charset="0"/>
              <a:buChar char="•"/>
            </a:pPr>
            <a:r>
              <a:rPr lang="fa-IR" sz="2000" dirty="0">
                <a:cs typeface="B Koodak" panose="00000700000000000000" pitchFamily="2" charset="-78"/>
              </a:rPr>
              <a:t>نیاز به لذت دیدن فرزند </a:t>
            </a:r>
          </a:p>
          <a:p>
            <a:pPr marL="285750" indent="-285750" algn="just" rtl="1">
              <a:buFont typeface="Arial" panose="020B0604020202020204" pitchFamily="34" charset="0"/>
              <a:buChar char="•"/>
            </a:pPr>
            <a:r>
              <a:rPr lang="fa-IR" sz="2000" dirty="0">
                <a:cs typeface="B Koodak" panose="00000700000000000000" pitchFamily="2" charset="-78"/>
              </a:rPr>
              <a:t>نیاز به قدرت  تولید مثل</a:t>
            </a:r>
          </a:p>
          <a:p>
            <a:pPr marL="285750" indent="-285750" algn="just" rtl="1">
              <a:buFont typeface="Arial" panose="020B0604020202020204" pitchFamily="34" charset="0"/>
              <a:buChar char="•"/>
            </a:pPr>
            <a:r>
              <a:rPr lang="fa-IR" sz="2000" dirty="0">
                <a:cs typeface="B Koodak" panose="00000700000000000000" pitchFamily="2" charset="-78"/>
              </a:rPr>
              <a:t>نیاز به ازادی پذیرش محدودیت</a:t>
            </a:r>
          </a:p>
        </p:txBody>
      </p:sp>
    </p:spTree>
    <p:extLst>
      <p:ext uri="{BB962C8B-B14F-4D97-AF65-F5344CB8AC3E}">
        <p14:creationId xmlns:p14="http://schemas.microsoft.com/office/powerpoint/2010/main" val="4138337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8BC915-B36E-8CD6-5576-74347EFADB99}"/>
              </a:ext>
            </a:extLst>
          </p:cNvPr>
          <p:cNvPicPr>
            <a:picLocks noChangeAspect="1"/>
          </p:cNvPicPr>
          <p:nvPr/>
        </p:nvPicPr>
        <p:blipFill>
          <a:blip r:embed="rId2">
            <a:extLst>
              <a:ext uri="{28A0092B-C50C-407E-A947-70E740481C1C}">
                <a14:useLocalDpi xmlns:a14="http://schemas.microsoft.com/office/drawing/2010/main" val="0"/>
              </a:ext>
            </a:extLst>
          </a:blip>
          <a:srcRect l="2670"/>
          <a:stretch/>
        </p:blipFill>
        <p:spPr>
          <a:xfrm>
            <a:off x="2690740" y="3648410"/>
            <a:ext cx="6810520" cy="2931886"/>
          </a:xfrm>
          <a:prstGeom prst="rect">
            <a:avLst/>
          </a:prstGeom>
        </p:spPr>
      </p:pic>
      <p:sp>
        <p:nvSpPr>
          <p:cNvPr id="7" name="TextBox 6">
            <a:extLst>
              <a:ext uri="{FF2B5EF4-FFF2-40B4-BE49-F238E27FC236}">
                <a16:creationId xmlns:a16="http://schemas.microsoft.com/office/drawing/2014/main" id="{E4CAC18D-9A6C-3FE8-5C1F-D6C17E5D9AEB}"/>
              </a:ext>
            </a:extLst>
          </p:cNvPr>
          <p:cNvSpPr txBox="1"/>
          <p:nvPr/>
        </p:nvSpPr>
        <p:spPr>
          <a:xfrm>
            <a:off x="2274094" y="689789"/>
            <a:ext cx="7643812" cy="3046988"/>
          </a:xfrm>
          <a:prstGeom prst="rect">
            <a:avLst/>
          </a:prstGeom>
          <a:noFill/>
        </p:spPr>
        <p:txBody>
          <a:bodyPr wrap="square" rtlCol="0">
            <a:spAutoFit/>
          </a:bodyPr>
          <a:lstStyle/>
          <a:p>
            <a:pPr algn="ctr" rtl="1"/>
            <a:r>
              <a:rPr lang="fa-IR" sz="3200" dirty="0">
                <a:cs typeface="A Chamran" panose="00000400000000000000" pitchFamily="2" charset="-78"/>
              </a:rPr>
              <a:t>علل اجتماعی</a:t>
            </a:r>
          </a:p>
          <a:p>
            <a:pPr algn="r" rtl="1"/>
            <a:endParaRPr lang="fa-IR" sz="2000" dirty="0">
              <a:cs typeface="A Chamran" panose="00000400000000000000" pitchFamily="2" charset="-78"/>
            </a:endParaRPr>
          </a:p>
          <a:p>
            <a:pPr algn="ctr" rtl="1"/>
            <a:r>
              <a:rPr lang="fa-IR" sz="2000" dirty="0">
                <a:cs typeface="B Koodak" panose="00000700000000000000" pitchFamily="2" charset="-78"/>
              </a:rPr>
              <a:t>توسعه جامعه</a:t>
            </a:r>
          </a:p>
          <a:p>
            <a:pPr algn="ctr" rtl="1"/>
            <a:r>
              <a:rPr lang="fa-IR" sz="2000" dirty="0">
                <a:cs typeface="B Koodak" panose="00000700000000000000" pitchFamily="2" charset="-78"/>
              </a:rPr>
              <a:t>کنش اجتماعی و بقایی</a:t>
            </a:r>
          </a:p>
          <a:p>
            <a:pPr algn="ctr" rtl="1"/>
            <a:r>
              <a:rPr lang="fa-IR" sz="2000" dirty="0">
                <a:cs typeface="B Koodak" panose="00000700000000000000" pitchFamily="2" charset="-78"/>
              </a:rPr>
              <a:t>اتصال بیشتر به جامعه</a:t>
            </a:r>
          </a:p>
          <a:p>
            <a:pPr algn="ctr" rtl="1"/>
            <a:r>
              <a:rPr lang="fa-IR" sz="2000" dirty="0">
                <a:cs typeface="B Koodak" panose="00000700000000000000" pitchFamily="2" charset="-78"/>
              </a:rPr>
              <a:t>افزایش گذشت ، ایثار و نوع دوستی</a:t>
            </a:r>
          </a:p>
          <a:p>
            <a:pPr algn="ctr" rtl="1"/>
            <a:r>
              <a:rPr lang="fa-IR" sz="2000" dirty="0">
                <a:cs typeface="B Koodak" panose="00000700000000000000" pitchFamily="2" charset="-78"/>
              </a:rPr>
              <a:t>رشد تعالی شخصیت والدین</a:t>
            </a:r>
          </a:p>
          <a:p>
            <a:pPr algn="ctr" rtl="1"/>
            <a:r>
              <a:rPr lang="fa-IR" sz="2000" dirty="0">
                <a:cs typeface="B Koodak" panose="00000700000000000000" pitchFamily="2" charset="-78"/>
              </a:rPr>
              <a:t>دستگیری از والدین به هنگام پیری</a:t>
            </a:r>
          </a:p>
          <a:p>
            <a:pPr algn="ctr" rtl="1"/>
            <a:r>
              <a:rPr lang="fa-IR" sz="2000" dirty="0">
                <a:cs typeface="B Koodak" panose="00000700000000000000" pitchFamily="2" charset="-78"/>
              </a:rPr>
              <a:t>امید به آینده</a:t>
            </a:r>
          </a:p>
        </p:txBody>
      </p:sp>
    </p:spTree>
    <p:extLst>
      <p:ext uri="{BB962C8B-B14F-4D97-AF65-F5344CB8AC3E}">
        <p14:creationId xmlns:p14="http://schemas.microsoft.com/office/powerpoint/2010/main" val="2728406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524</TotalTime>
  <Words>1902</Words>
  <Application>Microsoft Office PowerPoint</Application>
  <PresentationFormat>Widescreen</PresentationFormat>
  <Paragraphs>225</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Wingdings</vt:lpstr>
      <vt:lpstr>Calibri Light</vt:lpstr>
      <vt:lpstr>Calibri</vt:lpstr>
      <vt:lpstr>Franklin Gothic Book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دلبستگی</vt:lpstr>
      <vt:lpstr>مراحل رشد اریک اریکسون</vt:lpstr>
      <vt:lpstr>دو بال تربیت در فرزند پروری</vt:lpstr>
      <vt:lpstr>انواع والد در تربیت رفتاری باغبان یا مجسمه ساز؟</vt:lpstr>
      <vt:lpstr>PowerPoint Presentation</vt:lpstr>
      <vt:lpstr>PowerPoint Presentation</vt:lpstr>
      <vt:lpstr>PowerPoint Presentation</vt:lpstr>
      <vt:lpstr>چرا تربیت جنسی؟؟</vt:lpstr>
      <vt:lpstr>چرا برخی از والدین به تربیت جنسی واکنش منفی نشان می دهند</vt:lpstr>
      <vt:lpstr>تربیت جنسی</vt:lpstr>
      <vt:lpstr>تربیت جنسی از چه سنی شروع می شود؟</vt:lpstr>
      <vt:lpstr>اصول مهم در تربیت جنسی کودک</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MH Rohani 23</dc:creator>
  <cp:lastModifiedBy>Amin Esmaili</cp:lastModifiedBy>
  <cp:revision>93</cp:revision>
  <dcterms:created xsi:type="dcterms:W3CDTF">2024-09-03T13:13:59Z</dcterms:created>
  <dcterms:modified xsi:type="dcterms:W3CDTF">2024-09-25T09:52:00Z</dcterms:modified>
</cp:coreProperties>
</file>