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1" r:id="rId3"/>
    <p:sldId id="260" r:id="rId4"/>
    <p:sldId id="261" r:id="rId5"/>
    <p:sldId id="262" r:id="rId6"/>
    <p:sldId id="263" r:id="rId7"/>
    <p:sldId id="264" r:id="rId8"/>
    <p:sldId id="265" r:id="rId9"/>
    <p:sldId id="317" r:id="rId10"/>
    <p:sldId id="266" r:id="rId11"/>
    <p:sldId id="267" r:id="rId12"/>
    <p:sldId id="268" r:id="rId13"/>
    <p:sldId id="270" r:id="rId14"/>
    <p:sldId id="269" r:id="rId15"/>
    <p:sldId id="271" r:id="rId16"/>
    <p:sldId id="272" r:id="rId17"/>
    <p:sldId id="273" r:id="rId18"/>
    <p:sldId id="274" r:id="rId19"/>
    <p:sldId id="277" r:id="rId20"/>
    <p:sldId id="279" r:id="rId21"/>
    <p:sldId id="278" r:id="rId22"/>
    <p:sldId id="314" r:id="rId23"/>
    <p:sldId id="276" r:id="rId24"/>
    <p:sldId id="319" r:id="rId25"/>
    <p:sldId id="312" r:id="rId26"/>
    <p:sldId id="275" r:id="rId27"/>
    <p:sldId id="281" r:id="rId28"/>
    <p:sldId id="283" r:id="rId29"/>
    <p:sldId id="315" r:id="rId30"/>
    <p:sldId id="321" r:id="rId31"/>
    <p:sldId id="289" r:id="rId32"/>
    <p:sldId id="291" r:id="rId33"/>
    <p:sldId id="292" r:id="rId34"/>
    <p:sldId id="323"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24"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p:scale>
          <a:sx n="60" d="100"/>
          <a:sy n="60" d="100"/>
        </p:scale>
        <p:origin x="1140" y="3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BE79B8A-0482-487E-8663-E4E5F3E7DEA1}"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3546212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E79B8A-0482-487E-8663-E4E5F3E7DEA1}"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2637932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E79B8A-0482-487E-8663-E4E5F3E7DEA1}"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3084113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E79B8A-0482-487E-8663-E4E5F3E7DEA1}"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4168682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E79B8A-0482-487E-8663-E4E5F3E7DEA1}" type="datetimeFigureOut">
              <a:rPr lang="en-US" smtClean="0"/>
              <a:t>9/24/2024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370112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BE79B8A-0482-487E-8663-E4E5F3E7DEA1}"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1075183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BE79B8A-0482-487E-8663-E4E5F3E7DEA1}" type="datetimeFigureOut">
              <a:rPr lang="en-US" smtClean="0"/>
              <a:t>9/24/2024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1451802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BE79B8A-0482-487E-8663-E4E5F3E7DEA1}" type="datetimeFigureOut">
              <a:rPr lang="en-US" smtClean="0"/>
              <a:t>9/24/2024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993561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E79B8A-0482-487E-8663-E4E5F3E7DEA1}" type="datetimeFigureOut">
              <a:rPr lang="en-US" smtClean="0"/>
              <a:t>9/24/2024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1120098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BE79B8A-0482-487E-8663-E4E5F3E7DEA1}"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1060353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BE79B8A-0482-487E-8663-E4E5F3E7DEA1}" type="datetimeFigureOut">
              <a:rPr lang="en-US" smtClean="0"/>
              <a:t>9/24/2024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51321-A7C6-45B8-87EF-5796906D7E1F}" type="slidenum">
              <a:rPr lang="en-US" smtClean="0"/>
              <a:t>‹#›</a:t>
            </a:fld>
            <a:endParaRPr lang="en-US"/>
          </a:p>
        </p:txBody>
      </p:sp>
    </p:spTree>
    <p:extLst>
      <p:ext uri="{BB962C8B-B14F-4D97-AF65-F5344CB8AC3E}">
        <p14:creationId xmlns:p14="http://schemas.microsoft.com/office/powerpoint/2010/main" val="32992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9B8A-0482-487E-8663-E4E5F3E7DEA1}" type="datetimeFigureOut">
              <a:rPr lang="en-US" smtClean="0"/>
              <a:t>9/24/2024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751321-A7C6-45B8-87EF-5796906D7E1F}" type="slidenum">
              <a:rPr lang="en-US" smtClean="0"/>
              <a:t>‹#›</a:t>
            </a:fld>
            <a:endParaRPr lang="en-US"/>
          </a:p>
        </p:txBody>
      </p:sp>
    </p:spTree>
    <p:extLst>
      <p:ext uri="{BB962C8B-B14F-4D97-AF65-F5344CB8AC3E}">
        <p14:creationId xmlns:p14="http://schemas.microsoft.com/office/powerpoint/2010/main" val="2514304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g"/></Relationships>
</file>

<file path=ppt/slides/_rels/slide4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9501" y="204468"/>
            <a:ext cx="4612997" cy="6449063"/>
          </a:xfrm>
          <a:prstGeom prst="rect">
            <a:avLst/>
          </a:prstGeom>
        </p:spPr>
      </p:pic>
    </p:spTree>
    <p:extLst>
      <p:ext uri="{BB962C8B-B14F-4D97-AF65-F5344CB8AC3E}">
        <p14:creationId xmlns:p14="http://schemas.microsoft.com/office/powerpoint/2010/main" val="2863279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603349" y="829802"/>
            <a:ext cx="9243709" cy="51983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43098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95416" y="395416"/>
            <a:ext cx="11392930" cy="5418404"/>
          </a:xfrm>
        </p:spPr>
        <p:txBody>
          <a:bodyPr anchor="ctr">
            <a:noAutofit/>
          </a:bodyPr>
          <a:lstStyle/>
          <a:p>
            <a:pPr marL="0" indent="0" algn="ctr" rtl="1">
              <a:lnSpc>
                <a:spcPct val="200000"/>
              </a:lnSpc>
              <a:buClr>
                <a:schemeClr val="bg1"/>
              </a:buClr>
              <a:buNone/>
            </a:pPr>
            <a:r>
              <a:rPr lang="fa-IR" sz="2800" b="1" i="1" dirty="0">
                <a:solidFill>
                  <a:srgbClr val="C00000"/>
                </a:solidFill>
                <a:cs typeface="B Nazanin" panose="00000400000000000000" pitchFamily="2" charset="-78"/>
              </a:rPr>
              <a:t>اندام جنسی داخلی خانمها</a:t>
            </a:r>
          </a:p>
          <a:p>
            <a:pPr algn="r" rtl="1">
              <a:lnSpc>
                <a:spcPct val="200000"/>
              </a:lnSpc>
              <a:buClr>
                <a:schemeClr val="bg1"/>
              </a:buClr>
              <a:buFont typeface="Wingdings" panose="05000000000000000000" pitchFamily="2" charset="2"/>
              <a:buChar char="v"/>
            </a:pPr>
            <a:r>
              <a:rPr lang="fa-IR" sz="2000" b="1" dirty="0">
                <a:cs typeface="B Titr" panose="00000700000000000000" pitchFamily="2" charset="-78"/>
              </a:rPr>
              <a:t>واژن یا کانال زایمان:</a:t>
            </a:r>
          </a:p>
          <a:p>
            <a:pPr algn="just" rtl="1">
              <a:lnSpc>
                <a:spcPct val="200000"/>
              </a:lnSpc>
              <a:buClr>
                <a:schemeClr val="bg1"/>
              </a:buClr>
              <a:buFont typeface="Wingdings" panose="05000000000000000000" pitchFamily="2" charset="2"/>
              <a:buChar char="v"/>
            </a:pPr>
            <a:r>
              <a:rPr lang="fa-IR" sz="2400" b="1" dirty="0">
                <a:cs typeface="B Nazanin" panose="00000400000000000000" pitchFamily="2" charset="-78"/>
              </a:rPr>
              <a:t>یک لوله ی روی هم خوابیده است.(10 تا 7 سانتی متر طول دارد)در هنگام رابطه جنسی طول و قطر آن افزایش می یابد.قسمت انتهایی آن که در ارتباط با مجرای تناسلی است عروق و اعصاب زیادی دارد، و به لمس و دخول حساس و تحریک کننده است و قسمت فوقانی آن که در ارتباط با دهانه رحم است عروق و اعصاب کمتری دارد که به لمس و نوازش خیلی حساس نیست .</a:t>
            </a:r>
          </a:p>
        </p:txBody>
      </p:sp>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731563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10065" y="260651"/>
            <a:ext cx="11751275" cy="5865515"/>
          </a:xfrm>
        </p:spPr>
        <p:txBody>
          <a:bodyPr anchor="ctr">
            <a:noAutofit/>
          </a:bodyPr>
          <a:lstStyle/>
          <a:p>
            <a:pPr algn="r" rtl="1">
              <a:lnSpc>
                <a:spcPct val="160000"/>
              </a:lnSpc>
              <a:buClr>
                <a:schemeClr val="bg1"/>
              </a:buClr>
              <a:buFont typeface="Wingdings" panose="05000000000000000000" pitchFamily="2" charset="2"/>
              <a:buChar char="v"/>
            </a:pPr>
            <a:endParaRPr lang="fa-IR" sz="2400" b="1" dirty="0">
              <a:cs typeface="B Nazanin" panose="00000400000000000000" pitchFamily="2" charset="-78"/>
            </a:endParaRPr>
          </a:p>
          <a:p>
            <a:pPr algn="r" rtl="1">
              <a:lnSpc>
                <a:spcPct val="160000"/>
              </a:lnSpc>
              <a:buClr>
                <a:schemeClr val="bg1"/>
              </a:buClr>
              <a:buFont typeface="Wingdings" panose="05000000000000000000" pitchFamily="2" charset="2"/>
              <a:buChar char="v"/>
            </a:pPr>
            <a:endParaRPr lang="fa-IR" sz="2400" b="1" dirty="0">
              <a:cs typeface="B Nazanin" panose="00000400000000000000" pitchFamily="2" charset="-78"/>
            </a:endParaRPr>
          </a:p>
          <a:p>
            <a:pPr algn="just" rtl="1">
              <a:lnSpc>
                <a:spcPct val="160000"/>
              </a:lnSpc>
              <a:buClr>
                <a:schemeClr val="bg1"/>
              </a:buClr>
              <a:buFont typeface="Wingdings" panose="05000000000000000000" pitchFamily="2" charset="2"/>
              <a:buChar char="v"/>
            </a:pPr>
            <a:r>
              <a:rPr lang="fa-IR" sz="2400" b="1" dirty="0">
                <a:cs typeface="B Titr" panose="00000700000000000000" pitchFamily="2" charset="-78"/>
              </a:rPr>
              <a:t>دهانه ی رحم: </a:t>
            </a:r>
            <a:r>
              <a:rPr lang="fa-IR" sz="2400" b="1" dirty="0">
                <a:cs typeface="B Nazanin" panose="00000400000000000000" pitchFamily="2" charset="-78"/>
              </a:rPr>
              <a:t>در قسمت فوقانی واژن دهانه رحم قرار دارد که ترشحاتی تولید می کند و باعت تسریع حرکت اسپرم می گردد و همچنین در هنگام بارداری با ایجاد یک لخته مانع نفوذ اسپرم ، باکتری ، ویروس ..... به داخل رحم می شود.</a:t>
            </a:r>
          </a:p>
          <a:p>
            <a:pPr algn="just" rtl="1">
              <a:lnSpc>
                <a:spcPct val="160000"/>
              </a:lnSpc>
              <a:buClr>
                <a:schemeClr val="bg1"/>
              </a:buClr>
              <a:buFont typeface="Wingdings" panose="05000000000000000000" pitchFamily="2" charset="2"/>
              <a:buChar char="v"/>
            </a:pPr>
            <a:r>
              <a:rPr lang="fa-IR" sz="2400" b="1" dirty="0">
                <a:cs typeface="B Titr" panose="00000700000000000000" pitchFamily="2" charset="-78"/>
              </a:rPr>
              <a:t>رحم: </a:t>
            </a:r>
            <a:r>
              <a:rPr lang="fa-IR" sz="2400" b="1" dirty="0">
                <a:cs typeface="B Nazanin" panose="00000400000000000000" pitchFamily="2" charset="-78"/>
              </a:rPr>
              <a:t>یک عضو گلابی شکل است که شکل گلابی وارونه است. و محل رشد و نگهداری جنین و منشا خون قاعدگی است.</a:t>
            </a:r>
          </a:p>
          <a:p>
            <a:pPr algn="just" rtl="1">
              <a:lnSpc>
                <a:spcPct val="160000"/>
              </a:lnSpc>
              <a:buClr>
                <a:schemeClr val="bg1"/>
              </a:buClr>
              <a:buFont typeface="Wingdings" panose="05000000000000000000" pitchFamily="2" charset="2"/>
              <a:buChar char="v"/>
            </a:pPr>
            <a:r>
              <a:rPr lang="fa-IR" sz="2400" b="1" dirty="0">
                <a:cs typeface="B Titr" panose="00000700000000000000" pitchFamily="2" charset="-78"/>
              </a:rPr>
              <a:t>تخمدان ها: </a:t>
            </a:r>
            <a:r>
              <a:rPr lang="fa-IR" sz="2400" b="1" dirty="0">
                <a:cs typeface="B Nazanin" panose="00000400000000000000" pitchFamily="2" charset="-78"/>
              </a:rPr>
              <a:t>دو تخمدان در طرفین که از نظر شکل و اندازه شبیه بادام هستند و وظیفه ی تولید تخمک و هورمونهای جنسی زنانه را بر عهده دارد. </a:t>
            </a:r>
            <a:r>
              <a:rPr lang="en-US" sz="2400" b="1" dirty="0">
                <a:cs typeface="B Nazanin" panose="00000400000000000000" pitchFamily="2" charset="-78"/>
              </a:rPr>
              <a:t> </a:t>
            </a:r>
            <a:endParaRPr lang="fa-IR" sz="2400" b="1" dirty="0">
              <a:cs typeface="B Nazanin" panose="00000400000000000000" pitchFamily="2" charset="-78"/>
            </a:endParaRPr>
          </a:p>
          <a:p>
            <a:pPr algn="r" rtl="1">
              <a:lnSpc>
                <a:spcPct val="160000"/>
              </a:lnSpc>
              <a:buClr>
                <a:schemeClr val="bg1"/>
              </a:buClr>
              <a:buFont typeface="Wingdings" panose="05000000000000000000" pitchFamily="2" charset="2"/>
              <a:buChar char="v"/>
            </a:pPr>
            <a:endParaRPr lang="en-US" sz="2400" b="1"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59099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227257" y="1071646"/>
            <a:ext cx="7737485" cy="43513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98407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40631" y="734761"/>
            <a:ext cx="11710737" cy="4351338"/>
          </a:xfrm>
        </p:spPr>
        <p:txBody>
          <a:bodyPr anchor="ctr">
            <a:normAutofit/>
          </a:bodyPr>
          <a:lstStyle/>
          <a:p>
            <a:pPr marL="0" indent="0" algn="ctr" rtl="1">
              <a:lnSpc>
                <a:spcPct val="200000"/>
              </a:lnSpc>
              <a:buNone/>
            </a:pPr>
            <a:r>
              <a:rPr lang="fa-IR" sz="2400" b="1" dirty="0">
                <a:solidFill>
                  <a:srgbClr val="C00000"/>
                </a:solidFill>
                <a:cs typeface="B Titr" panose="00000700000000000000" pitchFamily="2" charset="-78"/>
              </a:rPr>
              <a:t>لوله های رحم: </a:t>
            </a:r>
          </a:p>
          <a:p>
            <a:pPr marL="0" indent="0" algn="just" rtl="1">
              <a:lnSpc>
                <a:spcPct val="200000"/>
              </a:lnSpc>
              <a:buNone/>
            </a:pPr>
            <a:r>
              <a:rPr lang="fa-IR" sz="2400" b="1" dirty="0">
                <a:cs typeface="B Nazanin" panose="00000400000000000000" pitchFamily="2" charset="-78"/>
              </a:rPr>
              <a:t>تخمدانها را به رحم ارتباط می دهندلوله های رحمی در زیر و دو طرف چپ و راست شکم قرار دارند. لوله ها حرکات موجی شکل داشته و باعث انتقال تخمک از تخمدان به رحم می گردد. معمولا لقاح اسپرم با تخمک درون لوله های رحمی اتفاق افتاده و سلول ایجاد شده تخم به رحم منتقل و در رحم لانه گزینی انجام می شود.</a:t>
            </a:r>
            <a:endParaRPr lang="en-US" sz="2400" dirty="0"/>
          </a:p>
        </p:txBody>
      </p:sp>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10851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21276" y="86497"/>
            <a:ext cx="11627708" cy="6586151"/>
          </a:xfrm>
        </p:spPr>
        <p:txBody>
          <a:bodyPr anchor="ctr">
            <a:noAutofit/>
          </a:bodyPr>
          <a:lstStyle/>
          <a:p>
            <a:pPr algn="just" rtl="1">
              <a:lnSpc>
                <a:spcPct val="150000"/>
              </a:lnSpc>
              <a:buClr>
                <a:schemeClr val="bg1"/>
              </a:buClr>
              <a:buFont typeface="Wingdings" panose="05000000000000000000" pitchFamily="2" charset="2"/>
              <a:buChar char="v"/>
            </a:pPr>
            <a:endParaRPr lang="fa-IR" sz="2400" b="1" dirty="0">
              <a:cs typeface="B Nazanin" panose="00000400000000000000" pitchFamily="2" charset="-78"/>
            </a:endParaRPr>
          </a:p>
          <a:p>
            <a:pPr algn="just" rtl="1">
              <a:lnSpc>
                <a:spcPct val="150000"/>
              </a:lnSpc>
              <a:buClr>
                <a:schemeClr val="bg1"/>
              </a:buClr>
              <a:buFont typeface="Wingdings" panose="05000000000000000000" pitchFamily="2" charset="2"/>
              <a:buChar char="v"/>
            </a:pPr>
            <a:r>
              <a:rPr lang="fa-IR" sz="2400" b="1" dirty="0">
                <a:cs typeface="B Nazanin" panose="00000400000000000000" pitchFamily="2" charset="-78"/>
              </a:rPr>
              <a:t> </a:t>
            </a:r>
            <a:r>
              <a:rPr lang="fa-IR" sz="2400" b="1" dirty="0">
                <a:cs typeface="B Titr" panose="00000700000000000000" pitchFamily="2" charset="-78"/>
              </a:rPr>
              <a:t>باور غلط:</a:t>
            </a:r>
            <a:r>
              <a:rPr lang="fa-IR" sz="2400" b="1" dirty="0">
                <a:cs typeface="B Nazanin" panose="00000400000000000000" pitchFamily="2" charset="-78"/>
              </a:rPr>
              <a:t>هر چه دخول عمیق تر لذتبخش تر</a:t>
            </a:r>
          </a:p>
          <a:p>
            <a:pPr algn="just" rtl="1">
              <a:lnSpc>
                <a:spcPct val="150000"/>
              </a:lnSpc>
              <a:buClr>
                <a:schemeClr val="bg1"/>
              </a:buClr>
              <a:buFont typeface="Wingdings" panose="05000000000000000000" pitchFamily="2" charset="2"/>
              <a:buChar char="v"/>
            </a:pPr>
            <a:r>
              <a:rPr lang="fa-IR" sz="2400" b="1" dirty="0">
                <a:cs typeface="B Nazanin" panose="00000400000000000000" pitchFamily="2" charset="-78"/>
              </a:rPr>
              <a:t> عده خیلی کمی از خانمهابرخورد آلت با دهانه رحم  و حس فشاربرایشان لذت بخش است.</a:t>
            </a:r>
          </a:p>
          <a:p>
            <a:pPr algn="just" rtl="1">
              <a:lnSpc>
                <a:spcPct val="150000"/>
              </a:lnSpc>
              <a:buClr>
                <a:schemeClr val="bg1"/>
              </a:buClr>
              <a:buFont typeface="Wingdings" panose="05000000000000000000" pitchFamily="2" charset="2"/>
              <a:buChar char="v"/>
            </a:pPr>
            <a:r>
              <a:rPr lang="fa-IR" sz="2400" b="1" i="1" dirty="0">
                <a:cs typeface="B Nazanin" panose="00000400000000000000" pitchFamily="2" charset="-78"/>
              </a:rPr>
              <a:t> </a:t>
            </a:r>
            <a:r>
              <a:rPr lang="fa-IR" sz="2400" b="1" dirty="0">
                <a:cs typeface="B Titr" panose="00000700000000000000" pitchFamily="2" charset="-78"/>
              </a:rPr>
              <a:t>باور غلط: </a:t>
            </a:r>
            <a:r>
              <a:rPr lang="fa-IR" sz="2400" b="1" dirty="0">
                <a:cs typeface="B Nazanin" panose="00000400000000000000" pitchFamily="2" charset="-78"/>
              </a:rPr>
              <a:t>هر چه سایز آلت بزرگتر باشد رابطه جنسی لذت بخش تر </a:t>
            </a:r>
          </a:p>
          <a:p>
            <a:pPr algn="just" rtl="1">
              <a:lnSpc>
                <a:spcPct val="150000"/>
              </a:lnSpc>
              <a:buClr>
                <a:schemeClr val="bg1"/>
              </a:buClr>
              <a:buFont typeface="Wingdings" panose="05000000000000000000" pitchFamily="2" charset="2"/>
              <a:buChar char="v"/>
            </a:pPr>
            <a:r>
              <a:rPr lang="fa-IR" sz="2400" b="1" dirty="0">
                <a:cs typeface="B Nazanin" panose="00000400000000000000" pitchFamily="2" charset="-78"/>
              </a:rPr>
              <a:t>واژن عضوی است که خاصیت ارتجاعی دارد و می تواند متناسب با هر سایز آلتی گردد.</a:t>
            </a:r>
          </a:p>
          <a:p>
            <a:pPr algn="just" rtl="1">
              <a:lnSpc>
                <a:spcPct val="150000"/>
              </a:lnSpc>
              <a:buClr>
                <a:schemeClr val="bg1"/>
              </a:buClr>
              <a:buFont typeface="Wingdings" panose="05000000000000000000" pitchFamily="2" charset="2"/>
              <a:buChar char="v"/>
            </a:pPr>
            <a:r>
              <a:rPr lang="fa-IR" sz="2400" b="1" dirty="0">
                <a:cs typeface="B Nazanin" panose="00000400000000000000" pitchFamily="2" charset="-78"/>
              </a:rPr>
              <a:t> </a:t>
            </a:r>
            <a:r>
              <a:rPr lang="fa-IR" sz="2400" b="1" dirty="0">
                <a:cs typeface="B Titr" panose="00000700000000000000" pitchFamily="2" charset="-78"/>
              </a:rPr>
              <a:t>باور غلط: </a:t>
            </a:r>
            <a:r>
              <a:rPr lang="fa-IR" sz="2400" b="1" dirty="0">
                <a:cs typeface="B Nazanin" panose="00000400000000000000" pitchFamily="2" charset="-78"/>
              </a:rPr>
              <a:t>برای لذت بردن خانمها، حتما باید دخول صورت بگیرد.</a:t>
            </a:r>
          </a:p>
          <a:p>
            <a:pPr algn="just" rtl="1">
              <a:lnSpc>
                <a:spcPct val="150000"/>
              </a:lnSpc>
              <a:buClr>
                <a:schemeClr val="bg1"/>
              </a:buClr>
              <a:buFont typeface="Wingdings" panose="05000000000000000000" pitchFamily="2" charset="2"/>
              <a:buChar char="v"/>
            </a:pPr>
            <a:r>
              <a:rPr lang="fa-IR" sz="2400" b="1" dirty="0">
                <a:cs typeface="B Nazanin" panose="00000400000000000000" pitchFamily="2" charset="-78"/>
              </a:rPr>
              <a:t> حدود 4الی 5 سانتیمتر از مدخل واژن که داخل برویم به سمت سقف واژن ممکن است که یک برآمدگی وجود داشته باشد که به لمس حساس و برای خانم تحریک کننده باشد که اصطلاحا نقطه جی نامیده می شود ، لازم به ذکر است که نقطه جی در بعضی افراد حساس و در بعضی دیگر حساس نیست و به همین دلیل است که در صد کمی از خانمها با دخول ارضا می شوند و اکثریت خانمها با تحریک کلیتوریس ارضا می گردند.</a:t>
            </a:r>
          </a:p>
          <a:p>
            <a:pPr algn="just">
              <a:buClr>
                <a:schemeClr val="bg1"/>
              </a:buClr>
              <a:buFont typeface="Wingdings" panose="05000000000000000000" pitchFamily="2" charset="2"/>
              <a:buChar char="v"/>
            </a:pPr>
            <a:endParaRPr lang="en-US" sz="2400" dirty="0"/>
          </a:p>
        </p:txBody>
      </p:sp>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3477727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cs typeface="B Titr" panose="00000700000000000000" pitchFamily="2" charset="-78"/>
              </a:rPr>
              <a:t>دستگاه تناسلی مردان</a:t>
            </a:r>
            <a:endParaRPr lang="en-US" sz="4000" dirty="0">
              <a:cs typeface="B Titr" panose="000007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3377046" y="2078183"/>
            <a:ext cx="4883728" cy="3699162"/>
          </a:xfrm>
          <a:prstGeom prst="rect">
            <a:avLst/>
          </a:prstGeom>
        </p:spPr>
      </p:pic>
    </p:spTree>
    <p:extLst>
      <p:ext uri="{BB962C8B-B14F-4D97-AF65-F5344CB8AC3E}">
        <p14:creationId xmlns:p14="http://schemas.microsoft.com/office/powerpoint/2010/main" val="2688265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a:t>اناتومی دستگاه تناسلی مردان</a:t>
            </a:r>
            <a:endParaRPr lang="en-US"/>
          </a:p>
        </p:txBody>
      </p:sp>
      <p:sp>
        <p:nvSpPr>
          <p:cNvPr id="3" name="Content Placeholder 2"/>
          <p:cNvSpPr>
            <a:spLocks noGrp="1"/>
          </p:cNvSpPr>
          <p:nvPr>
            <p:ph idx="1"/>
          </p:nvPr>
        </p:nvSpPr>
        <p:spPr/>
        <p:txBody>
          <a:bodyPr/>
          <a:lstStyle/>
          <a:p>
            <a:endParaRPr lang="en-US" dirty="0"/>
          </a:p>
        </p:txBody>
      </p:sp>
      <p:grpSp>
        <p:nvGrpSpPr>
          <p:cNvPr id="4" name="Group 3"/>
          <p:cNvGrpSpPr/>
          <p:nvPr/>
        </p:nvGrpSpPr>
        <p:grpSpPr>
          <a:xfrm>
            <a:off x="182880" y="103187"/>
            <a:ext cx="11826240" cy="6651625"/>
            <a:chOff x="0" y="0"/>
            <a:chExt cx="12192000" cy="6857999"/>
          </a:xfrm>
        </p:grpSpPr>
        <p:sp>
          <p:nvSpPr>
            <p:cNvPr id="5" name="Shape 8883"/>
            <p:cNvSpPr/>
            <p:nvPr/>
          </p:nvSpPr>
          <p:spPr>
            <a:xfrm>
              <a:off x="0" y="0"/>
              <a:ext cx="12192000" cy="6857999"/>
            </a:xfrm>
            <a:custGeom>
              <a:avLst/>
              <a:gdLst/>
              <a:ahLst/>
              <a:cxnLst/>
              <a:rect l="0" t="0" r="0" b="0"/>
              <a:pathLst>
                <a:path w="12192000" h="6857999">
                  <a:moveTo>
                    <a:pt x="0" y="0"/>
                  </a:moveTo>
                  <a:lnTo>
                    <a:pt x="12192000" y="0"/>
                  </a:lnTo>
                  <a:lnTo>
                    <a:pt x="12192000" y="6857999"/>
                  </a:lnTo>
                  <a:lnTo>
                    <a:pt x="0" y="6857999"/>
                  </a:lnTo>
                  <a:lnTo>
                    <a:pt x="0" y="0"/>
                  </a:lnTo>
                </a:path>
              </a:pathLst>
            </a:custGeom>
            <a:ln w="0" cap="flat">
              <a:miter lim="127000"/>
            </a:ln>
          </p:spPr>
          <p:style>
            <a:lnRef idx="0">
              <a:srgbClr val="000000">
                <a:alpha val="0"/>
              </a:srgbClr>
            </a:lnRef>
            <a:fillRef idx="1">
              <a:srgbClr val="B4C7E7"/>
            </a:fillRef>
            <a:effectRef idx="0">
              <a:scrgbClr r="0" g="0" b="0"/>
            </a:effectRef>
            <a:fontRef idx="none"/>
          </p:style>
          <p:txBody>
            <a:bodyPr/>
            <a:lstStyle/>
            <a:p>
              <a:endParaRPr lang="en-US"/>
            </a:p>
          </p:txBody>
        </p:sp>
        <p:pic>
          <p:nvPicPr>
            <p:cNvPr id="6" name="Picture 5"/>
            <p:cNvPicPr/>
            <p:nvPr/>
          </p:nvPicPr>
          <p:blipFill>
            <a:blip r:embed="rId2"/>
            <a:stretch>
              <a:fillRect/>
            </a:stretch>
          </p:blipFill>
          <p:spPr>
            <a:xfrm>
              <a:off x="3031236" y="370332"/>
              <a:ext cx="6129528" cy="6117336"/>
            </a:xfrm>
            <a:prstGeom prst="rect">
              <a:avLst/>
            </a:prstGeom>
          </p:spPr>
        </p:pic>
      </p:grpSp>
    </p:spTree>
    <p:extLst>
      <p:ext uri="{BB962C8B-B14F-4D97-AF65-F5344CB8AC3E}">
        <p14:creationId xmlns:p14="http://schemas.microsoft.com/office/powerpoint/2010/main" val="3246313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9709" y="382228"/>
            <a:ext cx="10713027" cy="5632311"/>
          </a:xfrm>
          <a:prstGeom prst="rect">
            <a:avLst/>
          </a:prstGeom>
        </p:spPr>
        <p:txBody>
          <a:bodyPr wrap="square" anchor="ctr">
            <a:spAutoFit/>
          </a:bodyPr>
          <a:lstStyle/>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در آقایان و خانمها آلت تناسلی از دو قسمت داخلی و خارجی تشکیل گردیده است.</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solidFill>
                  <a:srgbClr val="C00000"/>
                </a:solidFill>
                <a:effectLst/>
                <a:uLnTx/>
                <a:uFillTx/>
                <a:latin typeface="Perpetua"/>
                <a:ea typeface="+mn-ea"/>
                <a:cs typeface="B Nazanin" panose="00000400000000000000" pitchFamily="2" charset="-78"/>
                <a:sym typeface="Wingdings" panose="05000000000000000000" pitchFamily="2" charset="2"/>
              </a:rPr>
              <a:t>آلت تناسلی در آقایان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 </a:t>
            </a:r>
            <a:r>
              <a:rPr kumimoji="0" lang="fa-IR" b="1" i="0" u="none" strike="noStrike" kern="1200" cap="none" spc="0" normalizeH="0" baseline="0" noProof="0" dirty="0">
                <a:ln>
                  <a:noFill/>
                </a:ln>
                <a:effectLst/>
                <a:uLnTx/>
                <a:uFillTx/>
                <a:latin typeface="Perpetua"/>
                <a:cs typeface="B Titr" panose="00000700000000000000" pitchFamily="2" charset="-78"/>
                <a:sym typeface="Wingdings" panose="05000000000000000000" pitchFamily="2" charset="2"/>
              </a:rPr>
              <a:t>قسمت خارجی: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آلت، دهانه مجرای ادرار، کیسه ی بیضه و بیضه ها.</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lang="fa-IR" b="1" dirty="0">
                <a:latin typeface="Perpetua"/>
                <a:cs typeface="B Titr" panose="00000700000000000000" pitchFamily="2" charset="-78"/>
                <a:sym typeface="Wingdings" panose="05000000000000000000" pitchFamily="2" charset="2"/>
              </a:rPr>
              <a:t>قسمت داخلی :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اپیدیدیم ، مجرای دفران(اسپرم بر)، کیسه های تولید کننده ی منی ، وغده ی پروستات.</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lang="fa-IR" b="1" dirty="0">
                <a:solidFill>
                  <a:srgbClr val="C00000"/>
                </a:solidFill>
                <a:latin typeface="Perpetua"/>
                <a:cs typeface="B Titr" panose="00000700000000000000" pitchFamily="2" charset="-78"/>
                <a:sym typeface="Wingdings" panose="05000000000000000000" pitchFamily="2" charset="2"/>
              </a:rPr>
              <a:t>آلت تناسلی: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عضو جنسی مردان در دخول وخروج ادرار است که از سه قسمت سر ،تنه و ریشه تشکیل شده است.سر آلت حساسترین قسمت تحریکی است ولمس و نوازش آن برای آقایان لذت بخش می باشد.</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در مرکز آن  منفذی وجود داردکه ادرار و مایع منی  و پیشاب خارج می گردد.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دورش حلقه ای است که محل ختنه گاه می باشد .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تنه آلت: بافتش اسفنجی است که در هنگام تحریک پر خون شده و حالت افراشته پیدا می کند.</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718939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3137" y="1198998"/>
            <a:ext cx="11132492" cy="3693319"/>
          </a:xfrm>
          <a:prstGeom prst="rect">
            <a:avLst/>
          </a:prstGeom>
        </p:spPr>
        <p:txBody>
          <a:bodyPr wrap="square" anchor="ctr">
            <a:spAutoFit/>
          </a:bodyPr>
          <a:lstStyle/>
          <a:p>
            <a:pPr marL="342900" marR="0" lvl="0" indent="-342900" algn="just"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cs typeface="B Titr" panose="00000700000000000000" pitchFamily="2" charset="-78"/>
                <a:sym typeface="Wingdings" panose="05000000000000000000" pitchFamily="2" charset="2"/>
              </a:rPr>
              <a:t>بیضه :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دو عدد بیضه به شکل زیتون بزرگ پشت آلت وجود دارد که کار تولید اسپرم و هورمون جنسی مردانه را بر عهده دارد.</a:t>
            </a:r>
          </a:p>
          <a:p>
            <a:pPr marL="342900" marR="0" lvl="0" indent="-342900" algn="just"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lang="fa-IR" sz="2000" b="1" dirty="0">
                <a:latin typeface="Perpetua"/>
                <a:cs typeface="B Titr" panose="00000700000000000000" pitchFamily="2" charset="-78"/>
                <a:sym typeface="Wingdings" panose="05000000000000000000" pitchFamily="2" charset="2"/>
              </a:rPr>
              <a:t>کیسه ی بیضه: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sym typeface="Wingdings" panose="05000000000000000000" pitchFamily="2" charset="2"/>
              </a:rPr>
              <a:t>کیسه ی شل پوستی که نقش حفاظت  و تنظیم دمای بیضه را انجام میدهد.زمانی که هوا سرد است کیسه جمع میشود و نزدیک بدن میرود تا بیضه ها گرم بمانند و برعکس.(به دلیل حساسیت زیاد اسپرم به دما آقایان از پوشیدن لباس زیر تنگ ویاگذاشتن لپ تاپ روی پاها خوداری کنند)</a:t>
            </a:r>
            <a:endParaRPr kumimoji="0" lang="en-US" sz="2400" b="1"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524187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AFF999-EB9B-4BD0-977F-E428391D4493}"/>
              </a:ext>
            </a:extLst>
          </p:cNvPr>
          <p:cNvPicPr>
            <a:picLocks noChangeAspect="1"/>
          </p:cNvPicPr>
          <p:nvPr/>
        </p:nvPicPr>
        <p:blipFill>
          <a:blip r:embed="rId2"/>
          <a:stretch>
            <a:fillRect/>
          </a:stretch>
        </p:blipFill>
        <p:spPr>
          <a:xfrm>
            <a:off x="0" y="1704925"/>
            <a:ext cx="4411817" cy="2931243"/>
          </a:xfrm>
          <a:prstGeom prst="rect">
            <a:avLst/>
          </a:prstGeom>
        </p:spPr>
      </p:pic>
      <p:sp>
        <p:nvSpPr>
          <p:cNvPr id="3" name="Content Placeholder 2"/>
          <p:cNvSpPr>
            <a:spLocks noGrp="1"/>
          </p:cNvSpPr>
          <p:nvPr>
            <p:ph sz="quarter" idx="1"/>
          </p:nvPr>
        </p:nvSpPr>
        <p:spPr>
          <a:xfrm>
            <a:off x="673768" y="2223274"/>
            <a:ext cx="10680032" cy="4634726"/>
          </a:xfrm>
        </p:spPr>
        <p:txBody>
          <a:bodyPr anchor="ctr">
            <a:noAutofit/>
          </a:bodyPr>
          <a:lstStyle/>
          <a:p>
            <a:pPr algn="r" rtl="1">
              <a:lnSpc>
                <a:spcPct val="170000"/>
              </a:lnSpc>
              <a:buClr>
                <a:schemeClr val="bg1"/>
              </a:buClr>
              <a:buFont typeface="Wingdings" panose="05000000000000000000" pitchFamily="2" charset="2"/>
              <a:buChar char="v"/>
            </a:pPr>
            <a:endParaRPr lang="fa-IR" sz="2400" dirty="0">
              <a:cs typeface="B Nazanin"/>
            </a:endParaRPr>
          </a:p>
          <a:p>
            <a:pPr algn="r" rtl="1">
              <a:lnSpc>
                <a:spcPct val="170000"/>
              </a:lnSpc>
              <a:buClr>
                <a:schemeClr val="bg1"/>
              </a:buClr>
              <a:buFont typeface="Wingdings" panose="05000000000000000000" pitchFamily="2" charset="2"/>
              <a:buChar char="v"/>
            </a:pPr>
            <a:r>
              <a:rPr lang="fa-IR" sz="2400" dirty="0">
                <a:cs typeface="B Titr" panose="00000700000000000000" pitchFamily="2" charset="-78"/>
              </a:rPr>
              <a:t>تهیه کنندگان:</a:t>
            </a:r>
            <a:endParaRPr lang="en-US" sz="2400" b="1" dirty="0">
              <a:cs typeface="B Titr" panose="00000700000000000000" pitchFamily="2" charset="-78"/>
            </a:endParaRPr>
          </a:p>
          <a:p>
            <a:pPr algn="r" rtl="1">
              <a:lnSpc>
                <a:spcPct val="170000"/>
              </a:lnSpc>
              <a:buClr>
                <a:schemeClr val="bg1"/>
              </a:buClr>
              <a:buFont typeface="Wingdings" panose="05000000000000000000" pitchFamily="2" charset="2"/>
              <a:buChar char="v"/>
            </a:pPr>
            <a:r>
              <a:rPr lang="fa-IR" sz="2400" b="1" dirty="0">
                <a:cs typeface="B Nazanin"/>
              </a:rPr>
              <a:t>پلینوس رمضان نژاد، کارشناس ارشد مشاوره در مامایی، مدرس سلامت جنسی و فرزند آوری</a:t>
            </a:r>
          </a:p>
          <a:p>
            <a:pPr algn="r" rtl="1">
              <a:lnSpc>
                <a:spcPct val="170000"/>
              </a:lnSpc>
              <a:buClr>
                <a:schemeClr val="bg1"/>
              </a:buClr>
              <a:buFont typeface="Wingdings" panose="05000000000000000000" pitchFamily="2" charset="2"/>
              <a:buChar char="v"/>
            </a:pPr>
            <a:r>
              <a:rPr lang="fa-IR" sz="2400" b="1" dirty="0">
                <a:cs typeface="B Nazanin"/>
              </a:rPr>
              <a:t>مهشید طباخیان، کارشناس مامایی، مدرس سلامت جنسی و فرزند آوری </a:t>
            </a:r>
          </a:p>
          <a:p>
            <a:pPr algn="r" rtl="1">
              <a:lnSpc>
                <a:spcPct val="170000"/>
              </a:lnSpc>
              <a:buClr>
                <a:schemeClr val="bg1"/>
              </a:buClr>
              <a:buFont typeface="Wingdings" panose="05000000000000000000" pitchFamily="2" charset="2"/>
              <a:buChar char="v"/>
            </a:pPr>
            <a:r>
              <a:rPr lang="fa-IR" sz="2400" b="1" dirty="0">
                <a:cs typeface="B Nazanin"/>
              </a:rPr>
              <a:t>مرکز بهداشت شماره یک اصفهان - مرکز مشاوره حین ازدواج ابن سینا اصفهان</a:t>
            </a:r>
            <a:endParaRPr lang="en-US" sz="2400" b="1" dirty="0">
              <a:cs typeface="B Nazanin"/>
            </a:endParaRP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
        <p:nvSpPr>
          <p:cNvPr id="2" name="TextBox 1">
            <a:extLst>
              <a:ext uri="{FF2B5EF4-FFF2-40B4-BE49-F238E27FC236}">
                <a16:creationId xmlns:a16="http://schemas.microsoft.com/office/drawing/2014/main" id="{004648C8-C1E6-448C-A90C-0A66DCDC38D4}"/>
              </a:ext>
            </a:extLst>
          </p:cNvPr>
          <p:cNvSpPr txBox="1"/>
          <p:nvPr/>
        </p:nvSpPr>
        <p:spPr>
          <a:xfrm>
            <a:off x="673768" y="601579"/>
            <a:ext cx="10680032" cy="1323439"/>
          </a:xfrm>
          <a:prstGeom prst="rect">
            <a:avLst/>
          </a:prstGeom>
          <a:noFill/>
        </p:spPr>
        <p:txBody>
          <a:bodyPr wrap="square" rtlCol="0">
            <a:spAutoFit/>
          </a:bodyPr>
          <a:lstStyle/>
          <a:p>
            <a:pPr algn="ctr"/>
            <a:r>
              <a:rPr lang="fa-IR" sz="4000" dirty="0">
                <a:solidFill>
                  <a:srgbClr val="C00000"/>
                </a:solidFill>
                <a:cs typeface="B Titr" panose="00000700000000000000" pitchFamily="2" charset="-78"/>
              </a:rPr>
              <a:t>سلامت جنسی و باروری، عوارض پیشگیری از بارداری</a:t>
            </a:r>
          </a:p>
          <a:p>
            <a:pPr algn="ctr"/>
            <a:r>
              <a:rPr lang="fa-IR" sz="4000" dirty="0">
                <a:solidFill>
                  <a:srgbClr val="C00000"/>
                </a:solidFill>
                <a:cs typeface="B Titr" panose="00000700000000000000" pitchFamily="2" charset="-78"/>
              </a:rPr>
              <a:t>(</a:t>
            </a:r>
            <a:r>
              <a:rPr lang="fa-IR" sz="4000" dirty="0">
                <a:solidFill>
                  <a:srgbClr val="C00000"/>
                </a:solidFill>
                <a:cs typeface="2  Farnaz" panose="00000400000000000000" pitchFamily="2" charset="-78"/>
              </a:rPr>
              <a:t>آناتومی دستگاه تناسلی</a:t>
            </a:r>
            <a:r>
              <a:rPr lang="fa-IR" sz="4000" dirty="0">
                <a:solidFill>
                  <a:srgbClr val="C00000"/>
                </a:solidFill>
                <a:cs typeface="B Titr" panose="00000700000000000000" pitchFamily="2" charset="-78"/>
              </a:rPr>
              <a:t>)</a:t>
            </a:r>
            <a:endParaRPr lang="en-US" sz="4000" dirty="0">
              <a:solidFill>
                <a:srgbClr val="C00000"/>
              </a:solidFill>
              <a:cs typeface="B Titr" panose="00000700000000000000" pitchFamily="2" charset="-78"/>
            </a:endParaRPr>
          </a:p>
        </p:txBody>
      </p:sp>
    </p:spTree>
    <p:extLst>
      <p:ext uri="{BB962C8B-B14F-4D97-AF65-F5344CB8AC3E}">
        <p14:creationId xmlns:p14="http://schemas.microsoft.com/office/powerpoint/2010/main" val="486936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5988" y="333631"/>
            <a:ext cx="11846011" cy="5170646"/>
          </a:xfrm>
          <a:prstGeom prst="rect">
            <a:avLst/>
          </a:prstGeom>
        </p:spPr>
        <p:txBody>
          <a:bodyPr wrap="square">
            <a:spAutoFit/>
          </a:bodyPr>
          <a:lstStyle/>
          <a:p>
            <a:pPr marL="457200" marR="0" lvl="0" indent="-457200" algn="just" defTabSz="914400" rtl="1"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fa-IR" sz="2000" b="1" u="none" strike="noStrike" kern="1200" cap="none" spc="0" normalizeH="0" baseline="0" noProof="0" dirty="0">
                <a:ln>
                  <a:noFill/>
                </a:ln>
                <a:solidFill>
                  <a:srgbClr val="C00000"/>
                </a:solidFill>
                <a:effectLst/>
                <a:uLnTx/>
                <a:uFillTx/>
                <a:latin typeface="Perpetua"/>
                <a:cs typeface="B Titr" panose="00000700000000000000" pitchFamily="2" charset="-78"/>
                <a:sym typeface="Wingdings" panose="05000000000000000000" pitchFamily="2" charset="2"/>
              </a:rPr>
              <a:t>اندامهای داخلی </a:t>
            </a:r>
          </a:p>
          <a:p>
            <a:pPr marL="457200" marR="0" lvl="0" indent="-457200" algn="just" defTabSz="914400" rtl="1"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fa-IR" b="1" i="0" u="none" strike="noStrike" kern="1200" cap="none" spc="0" normalizeH="0" baseline="0" noProof="0" dirty="0">
                <a:ln>
                  <a:noFill/>
                </a:ln>
                <a:effectLst/>
                <a:uLnTx/>
                <a:uFillTx/>
                <a:latin typeface="Perpetua"/>
                <a:cs typeface="B Titr" panose="00000700000000000000" pitchFamily="2" charset="-78"/>
                <a:sym typeface="Wingdings" panose="05000000000000000000" pitchFamily="2" charset="2"/>
              </a:rPr>
              <a:t>اپیدیدیم : </a:t>
            </a:r>
            <a:r>
              <a:rPr kumimoji="0" lang="fa-IR" sz="2000" b="1" i="0" u="none" strike="noStrike" kern="1200" cap="none" spc="0" normalizeH="0" baseline="0" noProof="0" dirty="0">
                <a:ln>
                  <a:noFill/>
                </a:ln>
                <a:effectLst/>
                <a:uLnTx/>
                <a:uFillTx/>
                <a:latin typeface="Perpetua"/>
                <a:cs typeface="B Nazanin" panose="00000400000000000000" pitchFamily="2" charset="-78"/>
                <a:sym typeface="Wingdings" panose="05000000000000000000" pitchFamily="2" charset="2"/>
              </a:rPr>
              <a:t>بالا و پشت هر بیضه حدود 6 متر لوله  ی باریک روی هم خوابیده وجود دارد که محل رشد وبلوغ اسپرم و نگهداری ان می باشد.</a:t>
            </a:r>
          </a:p>
          <a:p>
            <a:pPr marL="457200" marR="0" lvl="0" indent="-457200" algn="just" defTabSz="914400" rtl="1" eaLnBrk="1" fontAlgn="auto" latinLnBrk="0" hangingPunct="1">
              <a:lnSpc>
                <a:spcPct val="150000"/>
              </a:lnSpc>
              <a:spcBef>
                <a:spcPts val="0"/>
              </a:spcBef>
              <a:spcAft>
                <a:spcPts val="0"/>
              </a:spcAft>
              <a:buClrTx/>
              <a:buSzTx/>
              <a:buFont typeface="Wingdings" panose="05000000000000000000" pitchFamily="2" charset="2"/>
              <a:buChar char="Ø"/>
              <a:tabLst/>
              <a:defRPr/>
            </a:pPr>
            <a:r>
              <a:rPr lang="fa-IR" b="1" dirty="0">
                <a:latin typeface="Perpetua"/>
                <a:cs typeface="B Titr" panose="00000700000000000000" pitchFamily="2" charset="-78"/>
                <a:sym typeface="Wingdings" panose="05000000000000000000" pitchFamily="2" charset="2"/>
              </a:rPr>
              <a:t>لوله های اسپرم بر: </a:t>
            </a:r>
            <a:r>
              <a:rPr kumimoji="0" lang="fa-IR" sz="2000" b="1" i="0" u="none" strike="noStrike" kern="1200" cap="none" spc="0" normalizeH="0" baseline="0" noProof="0" dirty="0">
                <a:ln>
                  <a:noFill/>
                </a:ln>
                <a:effectLst/>
                <a:uLnTx/>
                <a:uFillTx/>
                <a:latin typeface="Perpetua"/>
                <a:cs typeface="B Nazanin" panose="00000400000000000000" pitchFamily="2" charset="-78"/>
                <a:sym typeface="Wingdings" panose="05000000000000000000" pitchFamily="2" charset="2"/>
              </a:rPr>
              <a:t>لوله بلندی که از محدوده ی بیضه و داخل لگن تا پشت مثانه ادامه پیدا می کند و باعث انتقال اسپرم ها از اپیدیدیم تا پروستات می گردد.</a:t>
            </a:r>
          </a:p>
          <a:p>
            <a:pPr marL="457200" marR="0" lvl="0" indent="-457200" algn="just" defTabSz="914400" rtl="1" eaLnBrk="1" fontAlgn="auto" latinLnBrk="0" hangingPunct="1">
              <a:lnSpc>
                <a:spcPct val="150000"/>
              </a:lnSpc>
              <a:spcBef>
                <a:spcPts val="0"/>
              </a:spcBef>
              <a:spcAft>
                <a:spcPts val="0"/>
              </a:spcAft>
              <a:buClrTx/>
              <a:buSzTx/>
              <a:buFont typeface="Wingdings" panose="05000000000000000000" pitchFamily="2" charset="2"/>
              <a:buChar char="Ø"/>
              <a:tabLst/>
              <a:defRPr/>
            </a:pPr>
            <a:r>
              <a:rPr lang="fa-IR" b="1" dirty="0">
                <a:latin typeface="Perpetua"/>
                <a:cs typeface="B Titr" panose="00000700000000000000" pitchFamily="2" charset="-78"/>
                <a:sym typeface="Wingdings" panose="05000000000000000000" pitchFamily="2" charset="2"/>
              </a:rPr>
              <a:t>کیسه های منی ساز: </a:t>
            </a:r>
            <a:r>
              <a:rPr kumimoji="0" lang="fa-IR" sz="2000" b="1" i="0" u="none" strike="noStrike" kern="1200" cap="none" spc="0" normalizeH="0" baseline="0" noProof="0" dirty="0">
                <a:ln>
                  <a:noFill/>
                </a:ln>
                <a:effectLst/>
                <a:uLnTx/>
                <a:uFillTx/>
                <a:latin typeface="Perpetua"/>
                <a:cs typeface="B Nazanin" panose="00000400000000000000" pitchFamily="2" charset="-78"/>
                <a:sym typeface="Wingdings" panose="05000000000000000000" pitchFamily="2" charset="2"/>
              </a:rPr>
              <a:t>یک جفت کیسه گرد که بخش قابل توجهی از مایع منی توسط آن ساخته می شود (مایع منی برای تغذیه و حرکت اسپرم ضروری است ) </a:t>
            </a:r>
            <a:endParaRPr kumimoji="0" lang="en-US" sz="2000" b="1" i="0" u="none" strike="noStrike" kern="1200" cap="none" spc="0" normalizeH="0" baseline="0" noProof="0" dirty="0">
              <a:ln>
                <a:noFill/>
              </a:ln>
              <a:effectLst/>
              <a:uLnTx/>
              <a:uFillTx/>
              <a:latin typeface="Perpetua"/>
              <a:cs typeface="B Nazanin" panose="00000400000000000000" pitchFamily="2" charset="-78"/>
              <a:sym typeface="Wingdings" panose="05000000000000000000" pitchFamily="2" charset="2"/>
            </a:endParaRPr>
          </a:p>
          <a:p>
            <a:pPr marL="457200" marR="0" lvl="0" indent="-457200" algn="just" defTabSz="914400" rtl="1" eaLnBrk="1" fontAlgn="auto" latinLnBrk="0" hangingPunct="1">
              <a:lnSpc>
                <a:spcPct val="150000"/>
              </a:lnSpc>
              <a:spcBef>
                <a:spcPts val="0"/>
              </a:spcBef>
              <a:spcAft>
                <a:spcPts val="0"/>
              </a:spcAft>
              <a:buClrTx/>
              <a:buSzTx/>
              <a:buFont typeface="Wingdings" panose="05000000000000000000" pitchFamily="2" charset="2"/>
              <a:buChar char="Ø"/>
              <a:tabLst/>
              <a:defRPr/>
            </a:pPr>
            <a:r>
              <a:rPr lang="fa-IR" b="1" dirty="0">
                <a:latin typeface="Perpetua"/>
                <a:cs typeface="B Titr" panose="00000700000000000000" pitchFamily="2" charset="-78"/>
                <a:sym typeface="Wingdings" panose="05000000000000000000" pitchFamily="2" charset="2"/>
              </a:rPr>
              <a:t>غددکوپر: </a:t>
            </a:r>
            <a:r>
              <a:rPr lang="fa-IR" sz="2000" b="1" noProof="0" dirty="0">
                <a:latin typeface="Perpetua"/>
                <a:cs typeface="B Nazanin" panose="00000400000000000000" pitchFamily="2" charset="-78"/>
                <a:sym typeface="Wingdings" panose="05000000000000000000" pitchFamily="2" charset="2"/>
              </a:rPr>
              <a:t>دو عدد غده بسیار ریز که در طرفین مجرای ادرار قرار داره و پیشاب را تولید می کنه( ترشحات بسیار کم، شفاف و لغزنده )</a:t>
            </a:r>
            <a:endParaRPr kumimoji="0" lang="fa-IR" sz="2000" b="1" i="0" u="none" strike="noStrike" kern="1200" cap="none" spc="0" normalizeH="0" baseline="0" noProof="0" dirty="0">
              <a:ln>
                <a:noFill/>
              </a:ln>
              <a:effectLst/>
              <a:uLnTx/>
              <a:uFillTx/>
              <a:latin typeface="Perpetua"/>
              <a:cs typeface="B Nazanin" panose="00000400000000000000" pitchFamily="2" charset="-78"/>
              <a:sym typeface="Wingdings" panose="05000000000000000000" pitchFamily="2" charset="2"/>
            </a:endParaRPr>
          </a:p>
          <a:p>
            <a:pPr marL="457200" marR="0" lvl="0" indent="-457200" algn="just" defTabSz="914400" rtl="1"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cs typeface="B Nazanin" panose="00000400000000000000" pitchFamily="2" charset="-78"/>
                <a:sym typeface="Wingdings" panose="05000000000000000000" pitchFamily="2" charset="2"/>
              </a:rPr>
              <a:t>غده ی پروستات:اندازه ی گردواست که زیر مثانه وجلوی مقعد قرار دارد هم عضو باروری است هم عضو جنسی.مجرای ادرار از وسط غده پروستات رد میشود.انقباض گردن مثانه و پروستات مانع از خروج ادرار هنگام انزال می شود. حدود30%منی را هم پروستات ترشح میکند.در بعضی افراد به عنوان عضو فعال جنسی است.(حساس در تماس است.)</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02126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Ø§ÙØ¯Ø§Ø²Ù Ø¢ÙØª ØªÙØ§Ø³ÙÛ ÙØ±Ø¯Ø§Ù/Ø¨Ø²Ø±Ú¯ Ú©Ø±Ø¯Ù Ø¢ÙØª ØªÙØ§Ø³ÙÛ-Ù¾Ø±Ø´ÛÙ Ù¾Ø±Ø´Û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4442" y="392277"/>
            <a:ext cx="7363325" cy="586032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110679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b="1" dirty="0">
                <a:solidFill>
                  <a:srgbClr val="C00000"/>
                </a:solidFill>
                <a:cs typeface="B Titr" panose="00000700000000000000" pitchFamily="2" charset="-78"/>
              </a:rPr>
              <a:t>تحریک جنسی آقایان</a:t>
            </a:r>
            <a:endParaRPr lang="en-US" sz="2800" b="1"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nchor="ctr">
            <a:normAutofit/>
          </a:bodyPr>
          <a:lstStyle/>
          <a:p>
            <a:pPr algn="r" rtl="1">
              <a:lnSpc>
                <a:spcPct val="150000"/>
              </a:lnSpc>
            </a:pPr>
            <a:r>
              <a:rPr lang="fa-IR" sz="2400" b="1" dirty="0">
                <a:cs typeface="B Nazanin" panose="00000400000000000000" pitchFamily="2" charset="-78"/>
              </a:rPr>
              <a:t>ماساژ و تحریک ناحیه آلت تناسلی  و نقطه</a:t>
            </a:r>
            <a:r>
              <a:rPr lang="en-US" sz="2400" b="1" dirty="0">
                <a:cs typeface="B Nazanin" panose="00000400000000000000" pitchFamily="2" charset="-78"/>
              </a:rPr>
              <a:t>p</a:t>
            </a:r>
            <a:r>
              <a:rPr lang="fa-IR" sz="2400" b="1" dirty="0">
                <a:cs typeface="B Nazanin" panose="00000400000000000000" pitchFamily="2" charset="-78"/>
              </a:rPr>
              <a:t>که باعث تحریک عصب پودندال و سپس تحریک شبکه ساکرال خاجی و از طریق نخاع به مغزپیام رسانی می گردد.</a:t>
            </a:r>
          </a:p>
          <a:p>
            <a:pPr algn="r" rtl="1">
              <a:lnSpc>
                <a:spcPct val="150000"/>
              </a:lnSpc>
            </a:pPr>
            <a:r>
              <a:rPr lang="fa-IR" sz="2400" b="1" dirty="0">
                <a:cs typeface="B Nazanin" panose="00000400000000000000" pitchFamily="2" charset="-78"/>
              </a:rPr>
              <a:t>ارسال پیام از مغز با افکار،نگرشها، فانتزی، محرکهای حسی و خواب </a:t>
            </a:r>
          </a:p>
          <a:p>
            <a:pPr algn="r" rtl="1">
              <a:lnSpc>
                <a:spcPct val="150000"/>
              </a:lnSpc>
            </a:pPr>
            <a:endParaRPr lang="en-US" sz="2400" dirty="0">
              <a:cs typeface="B Nazanin" panose="00000400000000000000" pitchFamily="2" charset="-78"/>
            </a:endParaRPr>
          </a:p>
        </p:txBody>
      </p:sp>
    </p:spTree>
    <p:extLst>
      <p:ext uri="{BB962C8B-B14F-4D97-AF65-F5344CB8AC3E}">
        <p14:creationId xmlns:p14="http://schemas.microsoft.com/office/powerpoint/2010/main" val="263948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Ø§ÙØ¯Ø§Ù ØªÙØ§Ø³ÙÛ ÙØ±Ø¯Ø§Ù | Ø§Ø¬Ø²Ø§Ø¡ Ù Ø§ÙØ¯Ø§Ù Ø¯Ø³ØªÚ¯Ø§Ù ØªÙØ§Ø³ÙÛ ÙØ±Ø¯Ø§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Perpetua"/>
              <a:ea typeface="+mn-ea"/>
              <a:cs typeface="+mn-cs"/>
            </a:endParaRPr>
          </a:p>
        </p:txBody>
      </p:sp>
      <p:pic>
        <p:nvPicPr>
          <p:cNvPr id="1032" name="Picture 8" descr="Ø¢Ø´ÙØ§ÛÛ Ø¨Ø§ Ø¢ÙØ§ØªÙÙÛ Ø¢ÙØª ØªÙØ§Ø³ÙÛ ÙØ±Ø¯Ø§Ù | Ø³Ø§Ø¹Ø¯ÙÛÙØ²"/>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2514" y="771765"/>
            <a:ext cx="8562297" cy="531446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49029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fade">
                                      <p:cBhvr>
                                        <p:cTn id="7" dur="1000"/>
                                        <p:tgtEl>
                                          <p:spTgt spid="1032"/>
                                        </p:tgtEl>
                                      </p:cBhvr>
                                    </p:animEffect>
                                    <p:anim calcmode="lin" valueType="num">
                                      <p:cBhvr>
                                        <p:cTn id="8" dur="1000" fill="hold"/>
                                        <p:tgtEl>
                                          <p:spTgt spid="1032"/>
                                        </p:tgtEl>
                                        <p:attrNameLst>
                                          <p:attrName>ppt_x</p:attrName>
                                        </p:attrNameLst>
                                      </p:cBhvr>
                                      <p:tavLst>
                                        <p:tav tm="0">
                                          <p:val>
                                            <p:strVal val="#ppt_x"/>
                                          </p:val>
                                        </p:tav>
                                        <p:tav tm="100000">
                                          <p:val>
                                            <p:strVal val="#ppt_x"/>
                                          </p:val>
                                        </p:tav>
                                      </p:tavLst>
                                    </p:anim>
                                    <p:anim calcmode="lin" valueType="num">
                                      <p:cBhvr>
                                        <p:cTn id="9" dur="1000" fill="hold"/>
                                        <p:tgtEl>
                                          <p:spTgt spid="10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solidFill>
                  <a:srgbClr val="C00000"/>
                </a:solidFill>
                <a:cs typeface="B Titr" panose="00000700000000000000" pitchFamily="2" charset="-78"/>
              </a:rPr>
              <a:t>عملکرد جنسی در مردان</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nchor="ctr"/>
          <a:lstStyle/>
          <a:p>
            <a:pPr algn="r" rtl="1"/>
            <a:r>
              <a:rPr lang="fa-IR" b="1" dirty="0">
                <a:cs typeface="B Titr" panose="00000700000000000000" pitchFamily="2" charset="-78"/>
              </a:rPr>
              <a:t>عملکرد جنسی طبیعی در مردان شامل:</a:t>
            </a:r>
          </a:p>
          <a:p>
            <a:pPr algn="r" rtl="1"/>
            <a:r>
              <a:rPr lang="fa-IR" b="1" dirty="0">
                <a:cs typeface="B Nazanin" panose="00000400000000000000" pitchFamily="2" charset="-78"/>
              </a:rPr>
              <a:t>میل جنسی</a:t>
            </a:r>
          </a:p>
          <a:p>
            <a:pPr algn="r" rtl="1"/>
            <a:r>
              <a:rPr lang="fa-IR" b="1" dirty="0">
                <a:cs typeface="B Nazanin" panose="00000400000000000000" pitchFamily="2" charset="-78"/>
              </a:rPr>
              <a:t>شروع و حفظ نعوظ</a:t>
            </a:r>
          </a:p>
          <a:p>
            <a:pPr algn="r" rtl="1"/>
            <a:r>
              <a:rPr lang="fa-IR" b="1" dirty="0">
                <a:cs typeface="B Nazanin" panose="00000400000000000000" pitchFamily="2" charset="-78"/>
              </a:rPr>
              <a:t>ارگاسم</a:t>
            </a:r>
          </a:p>
          <a:p>
            <a:pPr algn="r" rtl="1"/>
            <a:r>
              <a:rPr lang="fa-IR" b="1" dirty="0">
                <a:cs typeface="B Nazanin" panose="00000400000000000000" pitchFamily="2" charset="-78"/>
              </a:rPr>
              <a:t>انزال</a:t>
            </a:r>
          </a:p>
          <a:p>
            <a:pPr algn="r" rtl="1"/>
            <a:r>
              <a:rPr lang="fa-IR" b="1" dirty="0">
                <a:cs typeface="B Nazanin" panose="00000400000000000000" pitchFamily="2" charset="-78"/>
              </a:rPr>
              <a:t>مرحله ی فرونشینی </a:t>
            </a:r>
            <a:endParaRPr lang="en-US" b="1" dirty="0">
              <a:cs typeface="B Nazanin" panose="00000400000000000000" pitchFamily="2" charset="-78"/>
            </a:endParaRPr>
          </a:p>
        </p:txBody>
      </p:sp>
    </p:spTree>
    <p:extLst>
      <p:ext uri="{BB962C8B-B14F-4D97-AF65-F5344CB8AC3E}">
        <p14:creationId xmlns:p14="http://schemas.microsoft.com/office/powerpoint/2010/main" val="3243120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b="1" dirty="0">
                <a:solidFill>
                  <a:srgbClr val="C00000"/>
                </a:solidFill>
                <a:cs typeface="B Titr" panose="00000700000000000000" pitchFamily="2" charset="-78"/>
              </a:rPr>
              <a:t>)نعوظ</a:t>
            </a:r>
            <a:r>
              <a:rPr lang="en-US" sz="3200" b="1" dirty="0">
                <a:solidFill>
                  <a:srgbClr val="C00000"/>
                </a:solidFill>
                <a:cs typeface="B Titr" panose="00000700000000000000" pitchFamily="2" charset="-78"/>
              </a:rPr>
              <a:t>ERECTION</a:t>
            </a:r>
            <a:r>
              <a:rPr lang="fa-IR" sz="3200" b="1" dirty="0">
                <a:solidFill>
                  <a:srgbClr val="C00000"/>
                </a:solidFill>
                <a:cs typeface="B Titr" panose="00000700000000000000" pitchFamily="2" charset="-78"/>
              </a:rPr>
              <a:t> (</a:t>
            </a:r>
            <a:endParaRPr lang="en-US" sz="3200" b="1" dirty="0">
              <a:solidFill>
                <a:srgbClr val="C00000"/>
              </a:solidFill>
              <a:cs typeface="B Titr" panose="00000700000000000000" pitchFamily="2" charset="-78"/>
            </a:endParaRPr>
          </a:p>
        </p:txBody>
      </p:sp>
      <p:sp>
        <p:nvSpPr>
          <p:cNvPr id="3" name="Content Placeholder 2"/>
          <p:cNvSpPr>
            <a:spLocks noGrp="1"/>
          </p:cNvSpPr>
          <p:nvPr>
            <p:ph idx="1"/>
          </p:nvPr>
        </p:nvSpPr>
        <p:spPr>
          <a:xfrm>
            <a:off x="417095" y="1825625"/>
            <a:ext cx="11454063" cy="4351338"/>
          </a:xfrm>
        </p:spPr>
        <p:txBody>
          <a:bodyPr>
            <a:normAutofit/>
          </a:bodyPr>
          <a:lstStyle/>
          <a:p>
            <a:pPr algn="just" rtl="1">
              <a:lnSpc>
                <a:spcPct val="150000"/>
              </a:lnSpc>
            </a:pPr>
            <a:r>
              <a:rPr lang="fa-IR" sz="2400" b="1" dirty="0">
                <a:cs typeface="B Nazanin" panose="00000400000000000000" pitchFamily="2" charset="-78"/>
              </a:rPr>
              <a:t>انبساط شرایین و شبکه ترابکولار</a:t>
            </a:r>
          </a:p>
          <a:p>
            <a:pPr algn="just" rtl="1">
              <a:lnSpc>
                <a:spcPct val="150000"/>
              </a:lnSpc>
            </a:pPr>
            <a:r>
              <a:rPr lang="fa-IR" sz="2400" b="1" dirty="0">
                <a:cs typeface="B Nazanin" panose="00000400000000000000" pitchFamily="2" charset="-78"/>
              </a:rPr>
              <a:t>انبساط فیبرهای عضلات صاف در اجسام غاری و اسفنجی</a:t>
            </a:r>
          </a:p>
          <a:p>
            <a:pPr algn="just" rtl="1">
              <a:lnSpc>
                <a:spcPct val="150000"/>
              </a:lnSpc>
            </a:pPr>
            <a:r>
              <a:rPr lang="fa-IR" sz="2400" b="1" dirty="0">
                <a:cs typeface="B Nazanin" panose="00000400000000000000" pitchFamily="2" charset="-78"/>
              </a:rPr>
              <a:t>پرشدن سینوزوییدها</a:t>
            </a:r>
            <a:endParaRPr lang="en-US" sz="2400" b="1" dirty="0">
              <a:cs typeface="B Nazanin" panose="00000400000000000000" pitchFamily="2" charset="-78"/>
            </a:endParaRPr>
          </a:p>
          <a:p>
            <a:pPr algn="just" rtl="1">
              <a:lnSpc>
                <a:spcPct val="150000"/>
              </a:lnSpc>
            </a:pPr>
            <a:r>
              <a:rPr lang="fa-IR" sz="2400" b="1" dirty="0">
                <a:cs typeface="B Nazanin" panose="00000400000000000000" pitchFamily="2" charset="-78"/>
              </a:rPr>
              <a:t>مسدود شدن وریدهای خروج خون</a:t>
            </a:r>
          </a:p>
          <a:p>
            <a:pPr algn="just" rtl="1">
              <a:lnSpc>
                <a:spcPct val="150000"/>
              </a:lnSpc>
            </a:pPr>
            <a:r>
              <a:rPr lang="fa-IR" sz="2400" b="1" dirty="0">
                <a:cs typeface="B Nazanin" panose="00000400000000000000" pitchFamily="2" charset="-78"/>
              </a:rPr>
              <a:t>لوبریکاسیون مجرا در اثر پیام های پاراسمپاتیک از بخش ساکرال نخاع</a:t>
            </a:r>
            <a:r>
              <a:rPr lang="en-US" sz="2400" b="1" dirty="0">
                <a:cs typeface="B Nazanin" panose="00000400000000000000" pitchFamily="2" charset="-78"/>
              </a:rPr>
              <a:t>S2-S4</a:t>
            </a:r>
            <a:r>
              <a:rPr lang="fa-IR" sz="2400" b="1" dirty="0">
                <a:cs typeface="B Nazanin" panose="00000400000000000000" pitchFamily="2" charset="-78"/>
              </a:rPr>
              <a:t>( نروترانسمیترهای استیل کولین،اکسید نیتریک،</a:t>
            </a:r>
            <a:r>
              <a:rPr lang="en-US" sz="2400" b="1" dirty="0">
                <a:cs typeface="B Nazanin" panose="00000400000000000000" pitchFamily="2" charset="-78"/>
              </a:rPr>
              <a:t> </a:t>
            </a:r>
            <a:r>
              <a:rPr lang="en-US" sz="2400" b="1" dirty="0" err="1">
                <a:cs typeface="B Nazanin" panose="00000400000000000000" pitchFamily="2" charset="-78"/>
              </a:rPr>
              <a:t>vip</a:t>
            </a:r>
            <a:r>
              <a:rPr lang="fa-IR" sz="2400" b="1" dirty="0">
                <a:cs typeface="B Nazanin" panose="00000400000000000000" pitchFamily="2" charset="-78"/>
              </a:rPr>
              <a:t> )</a:t>
            </a:r>
            <a:endParaRPr lang="en-US" sz="2400"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891145" y="2075006"/>
            <a:ext cx="2784766" cy="2445039"/>
          </a:xfrm>
          <a:prstGeom prst="rect">
            <a:avLst/>
          </a:prstGeom>
        </p:spPr>
      </p:pic>
    </p:spTree>
    <p:extLst>
      <p:ext uri="{BB962C8B-B14F-4D97-AF65-F5344CB8AC3E}">
        <p14:creationId xmlns:p14="http://schemas.microsoft.com/office/powerpoint/2010/main" val="87030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2367" y="103344"/>
            <a:ext cx="11827265" cy="6651312"/>
          </a:xfrm>
          <a:prstGeom prst="rect">
            <a:avLst/>
          </a:prstGeom>
        </p:spPr>
      </p:pic>
    </p:spTree>
    <p:extLst>
      <p:ext uri="{BB962C8B-B14F-4D97-AF65-F5344CB8AC3E}">
        <p14:creationId xmlns:p14="http://schemas.microsoft.com/office/powerpoint/2010/main" val="1566803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227257" y="1071646"/>
            <a:ext cx="7737485" cy="4351338"/>
          </a:xfrm>
          <a:prstGeom prst="rect">
            <a:avLst/>
          </a:prstGeom>
        </p:spPr>
      </p:pic>
    </p:spTree>
    <p:extLst>
      <p:ext uri="{BB962C8B-B14F-4D97-AF65-F5344CB8AC3E}">
        <p14:creationId xmlns:p14="http://schemas.microsoft.com/office/powerpoint/2010/main" val="38935937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433011" y="1366573"/>
            <a:ext cx="6568239" cy="4124854"/>
          </a:xfrm>
          <a:prstGeom prst="rect">
            <a:avLst/>
          </a:prstGeom>
        </p:spPr>
      </p:pic>
    </p:spTree>
    <p:extLst>
      <p:ext uri="{BB962C8B-B14F-4D97-AF65-F5344CB8AC3E}">
        <p14:creationId xmlns:p14="http://schemas.microsoft.com/office/powerpoint/2010/main" val="15457561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a:solidFill>
                  <a:srgbClr val="C00000"/>
                </a:solidFill>
                <a:cs typeface="B Titr" panose="00000700000000000000" pitchFamily="2" charset="-78"/>
              </a:rPr>
              <a:t>انزال</a:t>
            </a:r>
            <a:endParaRPr lang="en-US" sz="3600" b="1" dirty="0">
              <a:solidFill>
                <a:srgbClr val="C00000"/>
              </a:solidFill>
              <a:cs typeface="B Titr" panose="00000700000000000000" pitchFamily="2" charset="-78"/>
            </a:endParaRPr>
          </a:p>
        </p:txBody>
      </p:sp>
      <p:sp>
        <p:nvSpPr>
          <p:cNvPr id="3" name="Content Placeholder 2"/>
          <p:cNvSpPr>
            <a:spLocks noGrp="1"/>
          </p:cNvSpPr>
          <p:nvPr>
            <p:ph idx="1"/>
          </p:nvPr>
        </p:nvSpPr>
        <p:spPr>
          <a:xfrm>
            <a:off x="352926" y="1584660"/>
            <a:ext cx="11486147" cy="4351338"/>
          </a:xfrm>
        </p:spPr>
        <p:txBody>
          <a:bodyPr anchor="ctr">
            <a:normAutofit/>
          </a:bodyPr>
          <a:lstStyle/>
          <a:p>
            <a:pPr algn="just" rtl="1">
              <a:lnSpc>
                <a:spcPct val="150000"/>
              </a:lnSpc>
            </a:pPr>
            <a:r>
              <a:rPr lang="en-US" sz="2400" b="1" dirty="0">
                <a:cs typeface="B Nazanin" panose="00000400000000000000" pitchFamily="2" charset="-78"/>
              </a:rPr>
              <a:t>EMISSION</a:t>
            </a:r>
            <a:r>
              <a:rPr lang="fa-IR" sz="2400" b="1" dirty="0">
                <a:cs typeface="B Nazanin" panose="00000400000000000000" pitchFamily="2" charset="-78"/>
              </a:rPr>
              <a:t> : انقباض اپیدیدیم، مجرای دفران و انقباضات پوشش عضلانی پروستات و کیسه منی که باعث رسیدن منی به بخش خلفی پیشابراه می شود.</a:t>
            </a:r>
          </a:p>
          <a:p>
            <a:pPr algn="just" rtl="1">
              <a:lnSpc>
                <a:spcPct val="150000"/>
              </a:lnSpc>
            </a:pPr>
            <a:r>
              <a:rPr lang="fa-IR" sz="2400" b="1" dirty="0">
                <a:cs typeface="B Nazanin" panose="00000400000000000000" pitchFamily="2" charset="-78"/>
              </a:rPr>
              <a:t>به واسطه ایمپالس های سمپاتیک از سطح </a:t>
            </a:r>
            <a:r>
              <a:rPr lang="en-US" sz="2400" b="1" dirty="0">
                <a:cs typeface="B Nazanin" panose="00000400000000000000" pitchFamily="2" charset="-78"/>
              </a:rPr>
              <a:t>T12</a:t>
            </a:r>
            <a:r>
              <a:rPr lang="fa-IR" sz="2400" b="1" dirty="0">
                <a:cs typeface="B Nazanin" panose="00000400000000000000" pitchFamily="2" charset="-78"/>
              </a:rPr>
              <a:t> تا </a:t>
            </a:r>
            <a:r>
              <a:rPr lang="en-US" sz="2400" b="1" dirty="0">
                <a:cs typeface="B Nazanin" panose="00000400000000000000" pitchFamily="2" charset="-78"/>
              </a:rPr>
              <a:t>L2</a:t>
            </a:r>
            <a:r>
              <a:rPr lang="fa-IR" sz="2400" b="1" dirty="0">
                <a:cs typeface="B Nazanin" panose="00000400000000000000" pitchFamily="2" charset="-78"/>
              </a:rPr>
              <a:t> (شبکه هایپو گاستریک و لگنی)</a:t>
            </a:r>
          </a:p>
          <a:p>
            <a:pPr algn="just" rtl="1">
              <a:lnSpc>
                <a:spcPct val="150000"/>
              </a:lnSpc>
            </a:pPr>
            <a:r>
              <a:rPr lang="en-US" sz="2400" b="1" dirty="0">
                <a:cs typeface="B Nazanin" panose="00000400000000000000" pitchFamily="2" charset="-78"/>
              </a:rPr>
              <a:t>EXPULTION</a:t>
            </a:r>
            <a:r>
              <a:rPr lang="fa-IR" sz="2400" b="1" dirty="0">
                <a:cs typeface="B Nazanin" panose="00000400000000000000" pitchFamily="2" charset="-78"/>
              </a:rPr>
              <a:t> :</a:t>
            </a:r>
            <a:r>
              <a:rPr lang="fa-IR" sz="2400" dirty="0">
                <a:cs typeface="B Nazanin" panose="00000400000000000000" pitchFamily="2" charset="-78"/>
              </a:rPr>
              <a:t> </a:t>
            </a:r>
            <a:r>
              <a:rPr lang="fa-IR" sz="2400" b="1" dirty="0">
                <a:cs typeface="B Nazanin" panose="00000400000000000000" pitchFamily="2" charset="-78"/>
              </a:rPr>
              <a:t>با ادامه تحریکات انقباضات کف لگن و عضلات اطراف پیشابراه و عضلات قاعده بافت های نعوظی الت که منجر به برون رانش می گردد.</a:t>
            </a:r>
            <a:endParaRPr lang="en-US" sz="2400" b="1" dirty="0">
              <a:cs typeface="B Nazanin" panose="00000400000000000000" pitchFamily="2" charset="-78"/>
            </a:endParaRPr>
          </a:p>
        </p:txBody>
      </p:sp>
    </p:spTree>
    <p:extLst>
      <p:ext uri="{BB962C8B-B14F-4D97-AF65-F5344CB8AC3E}">
        <p14:creationId xmlns:p14="http://schemas.microsoft.com/office/powerpoint/2010/main" val="3472791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اناتومی دستگاه تناسلی زنان</a:t>
            </a:r>
            <a:endParaRPr lang="en-US" dirty="0"/>
          </a:p>
        </p:txBody>
      </p:sp>
      <p:pic>
        <p:nvPicPr>
          <p:cNvPr id="4" name="Content Placeholder 3"/>
          <p:cNvPicPr>
            <a:picLocks noGrp="1" noChangeAspect="1"/>
          </p:cNvPicPr>
          <p:nvPr>
            <p:ph idx="1"/>
          </p:nvPr>
        </p:nvPicPr>
        <p:blipFill>
          <a:blip r:embed="rId2"/>
          <a:stretch>
            <a:fillRect/>
          </a:stretch>
        </p:blipFill>
        <p:spPr>
          <a:xfrm>
            <a:off x="187437" y="1813367"/>
            <a:ext cx="4592783" cy="4351338"/>
          </a:xfrm>
          <a:prstGeom prst="rect">
            <a:avLst/>
          </a:prstGeom>
        </p:spPr>
      </p:pic>
      <p:pic>
        <p:nvPicPr>
          <p:cNvPr id="3" name="Picture 2"/>
          <p:cNvPicPr>
            <a:picLocks noChangeAspect="1"/>
          </p:cNvPicPr>
          <p:nvPr/>
        </p:nvPicPr>
        <p:blipFill>
          <a:blip r:embed="rId3"/>
          <a:stretch>
            <a:fillRect/>
          </a:stretch>
        </p:blipFill>
        <p:spPr>
          <a:xfrm>
            <a:off x="4925291" y="1690688"/>
            <a:ext cx="3990110" cy="4351338"/>
          </a:xfrm>
          <a:prstGeom prst="rect">
            <a:avLst/>
          </a:prstGeom>
        </p:spPr>
      </p:pic>
      <p:pic>
        <p:nvPicPr>
          <p:cNvPr id="5" name="Picture 4">
            <a:extLst>
              <a:ext uri="{FF2B5EF4-FFF2-40B4-BE49-F238E27FC236}">
                <a16:creationId xmlns:a16="http://schemas.microsoft.com/office/drawing/2014/main" id="{2BDD5DCD-A820-EC89-585C-1C122DDC70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867311" y="1690687"/>
            <a:ext cx="3383167" cy="4596697"/>
          </a:xfrm>
          <a:prstGeom prst="rect">
            <a:avLst/>
          </a:prstGeom>
        </p:spPr>
      </p:pic>
    </p:spTree>
    <p:extLst>
      <p:ext uri="{BB962C8B-B14F-4D97-AF65-F5344CB8AC3E}">
        <p14:creationId xmlns:p14="http://schemas.microsoft.com/office/powerpoint/2010/main" val="57305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2579" y="798930"/>
            <a:ext cx="10515600" cy="4351338"/>
          </a:xfrm>
        </p:spPr>
        <p:txBody>
          <a:bodyPr anchor="ctr">
            <a:normAutofit/>
          </a:bodyPr>
          <a:lstStyle/>
          <a:p>
            <a:pPr marL="0" indent="0" algn="ctr" rtl="1">
              <a:buNone/>
            </a:pPr>
            <a:r>
              <a:rPr lang="fa-IR" sz="4000" dirty="0">
                <a:solidFill>
                  <a:srgbClr val="C00000"/>
                </a:solidFill>
                <a:cs typeface="B Titr" panose="00000700000000000000" pitchFamily="2" charset="-78"/>
              </a:rPr>
              <a:t>پیش نیازهای رابطه جنسی</a:t>
            </a:r>
            <a:endParaRPr lang="en-US" sz="4000" dirty="0">
              <a:solidFill>
                <a:srgbClr val="C00000"/>
              </a:solidFill>
              <a:cs typeface="B Titr" panose="00000700000000000000" pitchFamily="2" charset="-78"/>
            </a:endParaRPr>
          </a:p>
        </p:txBody>
      </p:sp>
    </p:spTree>
    <p:extLst>
      <p:ext uri="{BB962C8B-B14F-4D97-AF65-F5344CB8AC3E}">
        <p14:creationId xmlns:p14="http://schemas.microsoft.com/office/powerpoint/2010/main" val="19871317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8373" y="86497"/>
            <a:ext cx="11349400" cy="5216813"/>
          </a:xfrm>
          <a:prstGeom prst="rect">
            <a:avLst/>
          </a:prstGeom>
        </p:spPr>
        <p:txBody>
          <a:bodyPr wrap="square">
            <a:spAutoFit/>
          </a:bodyPr>
          <a:lstStyle/>
          <a:p>
            <a:pPr marL="109728" marR="0" lvl="0" indent="0" algn="ctr" defTabSz="914400" rtl="1" eaLnBrk="1" fontAlgn="auto" latinLnBrk="0" hangingPunct="1">
              <a:lnSpc>
                <a:spcPct val="15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پیش نیاز های یک رابطه ی جنسی:</a:t>
            </a:r>
          </a:p>
          <a:p>
            <a:pPr marL="109728" marR="0" lvl="0" indent="0" algn="ctr" defTabSz="914400" rtl="1" eaLnBrk="1" fontAlgn="auto" latinLnBrk="0" hangingPunct="1">
              <a:lnSpc>
                <a:spcPct val="150000"/>
              </a:lnSpc>
              <a:spcBef>
                <a:spcPts val="0"/>
              </a:spcBef>
              <a:spcAft>
                <a:spcPts val="0"/>
              </a:spcAft>
              <a:buClrTx/>
              <a:buSzTx/>
              <a:buFontTx/>
              <a:buNone/>
              <a:tabLst/>
              <a:defRPr/>
            </a:pPr>
            <a:endPar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endParaRPr>
          </a:p>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400" b="1" u="none" strike="noStrike" kern="1200" cap="none" spc="0" normalizeH="0" baseline="0" noProof="0" dirty="0">
                <a:ln>
                  <a:noFill/>
                </a:ln>
                <a:effectLst/>
                <a:uLnTx/>
                <a:uFillTx/>
                <a:latin typeface="Perpetua"/>
                <a:cs typeface="B Titr" panose="00000700000000000000" pitchFamily="2" charset="-78"/>
              </a:rPr>
              <a:t>بهداشت فردی:</a:t>
            </a:r>
          </a:p>
          <a:p>
            <a:pPr marL="0" marR="0" lvl="0" indent="0" algn="just"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هر دو نفر دوش بگیرند و در صورت نبودن فرصت کافی زیر بغل و ناحیه تناسلی شسته شود.</a:t>
            </a:r>
          </a:p>
          <a:p>
            <a:pPr marL="0" marR="0" lvl="0" indent="0" algn="just"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موهای زائد بدن زده شود</a:t>
            </a:r>
          </a:p>
          <a:p>
            <a:pPr marL="0" marR="0" lvl="0" indent="0" algn="just" defTabSz="914400" rtl="1" eaLnBrk="1" fontAlgn="auto" latinLnBrk="0" hangingPunct="1">
              <a:lnSpc>
                <a:spcPct val="150000"/>
              </a:lnSpc>
              <a:spcBef>
                <a:spcPts val="0"/>
              </a:spcBef>
              <a:spcAft>
                <a:spcPts val="0"/>
              </a:spcAft>
              <a:buClrTx/>
              <a:buSzTx/>
              <a:buFontTx/>
              <a:buNone/>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لازم است قبل از رابطه جنسی مسواک بزنید( اگر دندان خراب داریدیا دندان شما نیاز به جرم گیری داردو یا مشکل معده دارید حتما بر طرف نمایید) </a:t>
            </a:r>
          </a:p>
          <a:p>
            <a:pPr marL="0" marR="0" lvl="0" indent="0" algn="just" defTabSz="914400" rtl="1" eaLnBrk="1" fontAlgn="auto" latinLnBrk="0" hangingPunct="1">
              <a:lnSpc>
                <a:spcPct val="150000"/>
              </a:lnSpc>
              <a:spcBef>
                <a:spcPts val="0"/>
              </a:spcBef>
              <a:spcAft>
                <a:spcPts val="0"/>
              </a:spcAft>
              <a:buClrTx/>
              <a:buSzTx/>
              <a:buFontTx/>
              <a:buNone/>
              <a:tabLst/>
              <a:defRPr/>
            </a:pPr>
            <a:r>
              <a:rPr kumimoji="0" lang="fa-IR" sz="2400" b="1" i="1" u="none" strike="noStrike" kern="1200" cap="none" spc="0" normalizeH="0" baseline="0" noProof="0" dirty="0">
                <a:ln>
                  <a:noFill/>
                </a:ln>
                <a:effectLst/>
                <a:uLnTx/>
                <a:uFillTx/>
                <a:latin typeface="Perpetua"/>
                <a:ea typeface="+mn-ea"/>
                <a:cs typeface="B Nazanin" panose="00000400000000000000" pitchFamily="2" charset="-78"/>
              </a:rPr>
              <a:t>آراستگی و پیراستگی:</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بسته به سلیقه هر دو نفر دارد(پوشیدن لباس سکسی، استفاده از اسپری و عطر ، اصلاح موی صورت)</a:t>
            </a:r>
          </a:p>
        </p:txBody>
      </p:sp>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30655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7727" y="503237"/>
            <a:ext cx="10696074" cy="5416868"/>
          </a:xfrm>
          <a:prstGeom prst="rect">
            <a:avLst/>
          </a:prstGeom>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3200" b="1" u="none" strike="noStrike" kern="1200" cap="none" spc="0" normalizeH="0" baseline="0" noProof="0" dirty="0">
                <a:ln>
                  <a:noFill/>
                </a:ln>
                <a:solidFill>
                  <a:srgbClr val="C00000"/>
                </a:solidFill>
                <a:effectLst/>
                <a:uLnTx/>
                <a:uFillTx/>
                <a:latin typeface="Perpetua"/>
                <a:cs typeface="B Titr" panose="00000700000000000000" pitchFamily="2" charset="-78"/>
              </a:rPr>
              <a:t>مکان:</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محیط امن باشد.</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*تخت روبروی در و پنجره  نباشد.</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*اتاق تمیز و مرتب با دمای مناسب و نور ملایم</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*یک پارچ آب در دسترس باشد.</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*اگر از کاندوم استفاده می کنید ، کاندوم در دسترس و آماده باشد.</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*آماده کردن اتاق طبق سلیقه </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704398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709" y="197708"/>
            <a:ext cx="11775988" cy="6001643"/>
          </a:xfrm>
          <a:prstGeom prst="rect">
            <a:avLst/>
          </a:prstGeom>
        </p:spPr>
        <p:txBody>
          <a:bodyPr wrap="square">
            <a:spAutoFit/>
          </a:bodyPr>
          <a:lstStyle/>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400" b="1" u="none" strike="noStrike" kern="1200" cap="none" spc="0" normalizeH="0" baseline="0" noProof="0" dirty="0">
                <a:ln>
                  <a:noFill/>
                </a:ln>
                <a:effectLst/>
                <a:uLnTx/>
                <a:uFillTx/>
                <a:latin typeface="Perpetua"/>
                <a:cs typeface="B Titr" panose="00000700000000000000" pitchFamily="2" charset="-78"/>
              </a:rPr>
              <a:t>نور: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بهتراست نورملایمی دراتاق روشن باشددیدن بدن یکدیگر لذت راافزایش می دهد.  </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a:t>
            </a:r>
            <a:r>
              <a:rPr lang="fa-IR" sz="2400" b="1" dirty="0">
                <a:latin typeface="Perpetua"/>
                <a:cs typeface="B Titr" panose="00000700000000000000" pitchFamily="2" charset="-78"/>
              </a:rPr>
              <a:t>زمان: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هر زمانی که هردو آماده و راضی باشند زمان مناسبی است ( در زمان پریود دخول واژینال ممنوع است)</a:t>
            </a:r>
          </a:p>
          <a:p>
            <a:pPr marL="342900" marR="0" lvl="0" indent="-342900" algn="just"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زوجین باید همدیگر را درک نمایندو با توجه به شرایط همسررضایت جنسی یکدیگر را تامین نمایند.</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effectLst/>
                <a:uLnTx/>
                <a:uFillTx/>
                <a:latin typeface="Perpetua"/>
                <a:cs typeface="B Titr" panose="00000700000000000000" pitchFamily="2" charset="-78"/>
              </a:rPr>
              <a:t>استعاره: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آقایان مثل خورشید و خانمها مثل ماه می باشند( میل جنسی)</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با توجه به وضعیت فیزیولوژیک و هورمونی خانم و آقا ، میل به رابطه جنسی در آقایان معمولا ثابت است و لی خانمها به دلیل تغییرات هورمونی در بدن میل به رابطه جنسی آنها هم متغیر است .</a:t>
            </a:r>
          </a:p>
          <a:p>
            <a:pPr marL="0" marR="0" lvl="0" indent="0" algn="just" defTabSz="914400" rtl="1" eaLnBrk="1" fontAlgn="auto" latinLnBrk="0" hangingPunct="1">
              <a:lnSpc>
                <a:spcPct val="200000"/>
              </a:lnSpc>
              <a:spcBef>
                <a:spcPts val="0"/>
              </a:spcBef>
              <a:spcAft>
                <a:spcPts val="0"/>
              </a:spcAft>
              <a:buClrTx/>
              <a:buSzTx/>
              <a:buFontTx/>
              <a:buNone/>
              <a:tabLst/>
              <a:defRPr/>
            </a:pPr>
            <a:r>
              <a:rPr lang="fa-IR" sz="2000" b="1" dirty="0">
                <a:latin typeface="Perpetua"/>
                <a:cs typeface="B Titr" panose="00000700000000000000" pitchFamily="2" charset="-78"/>
              </a:rPr>
              <a:t>پیشنهاد: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سکس سریع( زوجین وارد رابطه گردیده و براساس احترام متقابل رابطه جنسی وارضا شدن برای فردی که تمایل به رابطه را دارد انجام می گیرد).</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84096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0706" y="782888"/>
            <a:ext cx="10515600" cy="4351338"/>
          </a:xfrm>
        </p:spPr>
        <p:txBody>
          <a:bodyPr anchor="ctr">
            <a:normAutofit/>
          </a:bodyPr>
          <a:lstStyle/>
          <a:p>
            <a:pPr marL="0" indent="0" algn="ctr" rtl="1">
              <a:buNone/>
            </a:pPr>
            <a:r>
              <a:rPr lang="fa-IR" sz="4400" dirty="0">
                <a:solidFill>
                  <a:srgbClr val="C00000"/>
                </a:solidFill>
                <a:cs typeface="B Titr" panose="00000700000000000000" pitchFamily="2" charset="-78"/>
              </a:rPr>
              <a:t>مراحل رابطه جنسی</a:t>
            </a:r>
            <a:endParaRPr lang="en-US" sz="4400" dirty="0">
              <a:solidFill>
                <a:srgbClr val="C00000"/>
              </a:solidFill>
              <a:cs typeface="B Titr" panose="00000700000000000000" pitchFamily="2" charset="-78"/>
            </a:endParaRPr>
          </a:p>
        </p:txBody>
      </p:sp>
    </p:spTree>
    <p:extLst>
      <p:ext uri="{BB962C8B-B14F-4D97-AF65-F5344CB8AC3E}">
        <p14:creationId xmlns:p14="http://schemas.microsoft.com/office/powerpoint/2010/main" val="11219282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2734" y="384705"/>
            <a:ext cx="11092132" cy="5416868"/>
          </a:xfrm>
          <a:prstGeom prst="rect">
            <a:avLst/>
          </a:prstGeom>
        </p:spPr>
        <p:txBody>
          <a:bodyPr wrap="square" anchor="ctr">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مراحل رابطه ی جنسی چهار مرحله میباشد که شامل:</a:t>
            </a:r>
          </a:p>
          <a:p>
            <a:pPr marL="0" marR="0" lvl="0" indent="0" algn="ctr" defTabSz="914400" rtl="1" eaLnBrk="1" fontAlgn="auto" latinLnBrk="0" hangingPunct="1">
              <a:lnSpc>
                <a:spcPct val="200000"/>
              </a:lnSpc>
              <a:spcBef>
                <a:spcPts val="0"/>
              </a:spcBef>
              <a:spcAft>
                <a:spcPts val="0"/>
              </a:spcAft>
              <a:buClrTx/>
              <a:buSzTx/>
              <a:buFontTx/>
              <a:buNone/>
              <a:tabLst/>
              <a:defRPr/>
            </a:pPr>
            <a:endPar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endParaRP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میل</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معاشقه</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ارضای جنسی</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فرونشینی</a:t>
            </a:r>
          </a:p>
          <a:p>
            <a:pPr marL="342900" marR="0" lvl="0" indent="-342900" algn="ct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endParaRPr kumimoji="0" lang="fa-IR" sz="2400" b="1" i="0" u="none" strike="noStrike" kern="1200" cap="none" spc="0" normalizeH="0" baseline="0" noProof="0" dirty="0">
              <a:ln>
                <a:noFill/>
              </a:ln>
              <a:effectLst/>
              <a:uLnTx/>
              <a:uFillTx/>
              <a:latin typeface="Perpetua"/>
              <a:ea typeface="+mn-ea"/>
              <a:cs typeface="B Nazanin" panose="00000400000000000000" pitchFamily="2" charset="-78"/>
            </a:endParaRPr>
          </a:p>
        </p:txBody>
      </p:sp>
      <p:pic>
        <p:nvPicPr>
          <p:cNvPr id="3" name="Picture 2" descr="ÙØ±Ø§ÙØ¨Øª Ø¨Ø³ÛØ§Ø± ÙÙÙ Ø¯Ø± ØµÙÛÙÛØª ÙÙØ³Ø±Ø§Ù - Ø´Ø§ÙØ±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543" y="1989574"/>
            <a:ext cx="3971582" cy="288347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44453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1000"/>
                                        <p:tgtEl>
                                          <p:spTgt spid="2">
                                            <p:txEl>
                                              <p:pRg st="4" end="4"/>
                                            </p:txEl>
                                          </p:spTgt>
                                        </p:tgtEl>
                                      </p:cBhvr>
                                    </p:animEffect>
                                    <p:anim calcmode="lin" valueType="num">
                                      <p:cBhvr>
                                        <p:cTn id="2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Effect transition="in" filter="fade">
                                      <p:cBhvr>
                                        <p:cTn id="35" dur="1000"/>
                                        <p:tgtEl>
                                          <p:spTgt spid="2">
                                            <p:txEl>
                                              <p:pRg st="5" end="5"/>
                                            </p:txEl>
                                          </p:spTgt>
                                        </p:tgtEl>
                                      </p:cBhvr>
                                    </p:animEffect>
                                    <p:anim calcmode="lin" valueType="num">
                                      <p:cBhvr>
                                        <p:cTn id="36"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2611" y="518189"/>
            <a:ext cx="11726778" cy="5416868"/>
          </a:xfrm>
          <a:prstGeom prst="rect">
            <a:avLst/>
          </a:prstGeom>
        </p:spPr>
        <p:txBody>
          <a:bodyPr wrap="square">
            <a:spAutoFit/>
          </a:bodyPr>
          <a:lstStyle/>
          <a:p>
            <a:pPr marL="109728" marR="0" lvl="0" indent="0" algn="ctr" defTabSz="914400" rtl="1" eaLnBrk="1" fontAlgn="auto" latinLnBrk="0" hangingPunct="1">
              <a:lnSpc>
                <a:spcPct val="200000"/>
              </a:lnSpc>
              <a:spcBef>
                <a:spcPts val="0"/>
              </a:spcBef>
              <a:spcAft>
                <a:spcPts val="0"/>
              </a:spcAft>
              <a:buClr>
                <a:prstClr val="white"/>
              </a:buClr>
              <a:buSzTx/>
              <a:buFontTx/>
              <a:buNone/>
              <a:tabLst/>
              <a:defRPr/>
            </a:pPr>
            <a:r>
              <a:rPr kumimoji="0" lang="fa-IR" sz="2400" b="1" i="1" u="none" strike="noStrike" kern="1200" cap="none" spc="0" normalizeH="0" baseline="0" noProof="0" dirty="0">
                <a:ln>
                  <a:noFill/>
                </a:ln>
                <a:effectLst/>
                <a:uLnTx/>
                <a:uFillTx/>
                <a:latin typeface="Angsana New" panose="02020603050405020304" pitchFamily="18" charset="-34"/>
                <a:ea typeface="+mn-ea"/>
                <a:cs typeface="B Nazanin" panose="00000400000000000000" pitchFamily="2" charset="-78"/>
              </a:rPr>
              <a:t> </a:t>
            </a:r>
            <a:r>
              <a:rPr kumimoji="0" lang="fa-IR" sz="3200" b="1" u="none" strike="noStrike" kern="1200" cap="none" spc="0" normalizeH="0" baseline="0" noProof="0" dirty="0">
                <a:ln>
                  <a:noFill/>
                </a:ln>
                <a:solidFill>
                  <a:srgbClr val="C00000"/>
                </a:solidFill>
                <a:effectLst/>
                <a:uLnTx/>
                <a:uFillTx/>
                <a:latin typeface="Angsana New" panose="02020603050405020304" pitchFamily="18" charset="-34"/>
                <a:cs typeface="B Titr" panose="00000700000000000000" pitchFamily="2" charset="-78"/>
              </a:rPr>
              <a:t>میل</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Angsana New" panose="02020603050405020304" pitchFamily="18" charset="-34"/>
                <a:ea typeface="+mn-ea"/>
                <a:cs typeface="B Nazanin" panose="00000400000000000000" pitchFamily="2" charset="-78"/>
              </a:rPr>
              <a:t>میل یعنی تمایل به داشتن رابطه جنسی است و روان نقش بیشتری را نسبت به جسم بازی می کند.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Angsana New" panose="02020603050405020304" pitchFamily="18" charset="-34"/>
                <a:ea typeface="+mn-ea"/>
                <a:cs typeface="B Nazanin" panose="00000400000000000000" pitchFamily="2" charset="-78"/>
              </a:rPr>
              <a:t>میل می تواند تحت تاثیر جنسیت، سن، زمینه ی فرهنگی، تجارب فرد، حتی یک فرد از زمانی به زمان دیگر متفاوت باشد.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Angsana New" panose="02020603050405020304" pitchFamily="18" charset="-34"/>
                <a:ea typeface="+mn-ea"/>
                <a:cs typeface="B Nazanin" panose="00000400000000000000" pitchFamily="2" charset="-78"/>
              </a:rPr>
              <a:t>استفاده از الگوی اغاز و پاسخ امر مهمی در مقدمه یک تعامل جنسی است.</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Angsana New" panose="02020603050405020304" pitchFamily="18" charset="-34"/>
                <a:ea typeface="+mn-ea"/>
                <a:cs typeface="B Nazanin" panose="00000400000000000000" pitchFamily="2" charset="-78"/>
              </a:rPr>
              <a:t>لازمه ی یک رابطه جنسی خوب داشتن رفتارهای جنسی خارج از اتاق خواب می باشد.</a:t>
            </a:r>
          </a:p>
          <a:p>
            <a:pPr marL="0" marR="0" lvl="0" indent="0" algn="r" defTabSz="914400" rtl="1" eaLnBrk="1" fontAlgn="auto" latinLnBrk="0" hangingPunct="1">
              <a:lnSpc>
                <a:spcPct val="200000"/>
              </a:lnSpc>
              <a:spcBef>
                <a:spcPts val="0"/>
              </a:spcBef>
              <a:spcAft>
                <a:spcPts val="0"/>
              </a:spcAft>
              <a:buClr>
                <a:prstClr val="white"/>
              </a:buClr>
              <a:buSzTx/>
              <a:buFontTx/>
              <a:buNone/>
              <a:tabLst/>
              <a:defRPr/>
            </a:pPr>
            <a:r>
              <a:rPr kumimoji="0" lang="fa-IR" sz="2400" b="1" i="0" u="none" strike="noStrike" kern="1200" cap="none" spc="0" normalizeH="0" baseline="0" noProof="0" dirty="0">
                <a:ln>
                  <a:noFill/>
                </a:ln>
                <a:effectLst/>
                <a:uLnTx/>
                <a:uFillTx/>
                <a:latin typeface="Angsana New" panose="02020603050405020304" pitchFamily="18" charset="-34"/>
                <a:ea typeface="+mn-ea"/>
                <a:cs typeface="B Nazanin" panose="00000400000000000000" pitchFamily="2" charset="-78"/>
              </a:rPr>
              <a:t> </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69970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379" y="227390"/>
            <a:ext cx="11903242" cy="6494085"/>
          </a:xfrm>
          <a:prstGeom prst="rect">
            <a:avLst/>
          </a:prstGeom>
        </p:spPr>
        <p:txBody>
          <a:bodyPr wrap="square">
            <a:spAutoFit/>
          </a:bodyPr>
          <a:lstStyle/>
          <a:p>
            <a:pPr marL="109728" marR="0" lvl="0" indent="0" algn="ctr" defTabSz="914400" rtl="1" eaLnBrk="1" fontAlgn="auto" latinLnBrk="0" hangingPunct="1">
              <a:lnSpc>
                <a:spcPct val="200000"/>
              </a:lnSpc>
              <a:spcBef>
                <a:spcPts val="0"/>
              </a:spcBef>
              <a:spcAft>
                <a:spcPts val="0"/>
              </a:spcAft>
              <a:buClrTx/>
              <a:buSzTx/>
              <a:buFontTx/>
              <a:buNone/>
              <a:tabLst/>
              <a:defRPr/>
            </a:pPr>
            <a:r>
              <a:rPr kumimoji="0" lang="fa-IR" sz="3200" b="1" u="none" strike="noStrike" kern="1200" cap="none" spc="0" normalizeH="0" baseline="0" noProof="0" dirty="0">
                <a:ln>
                  <a:noFill/>
                </a:ln>
                <a:solidFill>
                  <a:srgbClr val="C00000"/>
                </a:solidFill>
                <a:effectLst/>
                <a:uLnTx/>
                <a:uFillTx/>
                <a:latin typeface="Perpetua"/>
                <a:cs typeface="B Titr" panose="00000700000000000000" pitchFamily="2" charset="-78"/>
              </a:rPr>
              <a:t>تقویت میل</a:t>
            </a:r>
          </a:p>
          <a:p>
            <a:pPr marL="109728" marR="0" lvl="0" indent="0" algn="just" defTabSz="914400" rtl="1" eaLnBrk="1" fontAlgn="auto" latinLnBrk="0" hangingPunct="1">
              <a:lnSpc>
                <a:spcPct val="200000"/>
              </a:lnSpc>
              <a:spcBef>
                <a:spcPts val="0"/>
              </a:spcBef>
              <a:spcAft>
                <a:spcPts val="0"/>
              </a:spcAft>
              <a:buClrTx/>
              <a:buSzTx/>
              <a:buFontTx/>
              <a:buNone/>
              <a:tabLst/>
              <a:defRPr/>
            </a:pPr>
            <a:r>
              <a:rPr kumimoji="0" lang="fa-IR" b="1" i="0" u="none" strike="noStrike" kern="1200" cap="none" spc="0" normalizeH="0" baseline="0" noProof="0" dirty="0">
                <a:ln>
                  <a:noFill/>
                </a:ln>
                <a:effectLst/>
                <a:uLnTx/>
                <a:uFillTx/>
                <a:latin typeface="Perpetua"/>
                <a:cs typeface="B Titr" panose="00000700000000000000" pitchFamily="2" charset="-78"/>
              </a:rPr>
              <a:t>استفاده از حواس پنجگانه: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اگر می خواهید یک رابطه لذت بخش را تجربه کنید لازم است در آن واحد ازتمام حواس پنجگانه ی خود استفاده کنید.</a:t>
            </a:r>
          </a:p>
          <a:p>
            <a:pPr marL="109728" marR="0" lvl="0" indent="0" algn="just"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 </a:t>
            </a:r>
            <a:r>
              <a:rPr lang="fa-IR" b="1" dirty="0">
                <a:latin typeface="Perpetua"/>
                <a:cs typeface="B Titr" panose="00000700000000000000" pitchFamily="2" charset="-78"/>
              </a:rPr>
              <a:t>بینایی: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یکی از موارد تحریک کننده حس دیداری می باشد، پس آراستگی شما نقش بسزایی در این خصوص بازی می کند.</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ارتباط چشمی برقرار کنید .</a:t>
            </a:r>
          </a:p>
          <a:p>
            <a:pPr marL="0" marR="0" lvl="0" indent="0" algn="just" defTabSz="914400" rtl="1" eaLnBrk="1" fontAlgn="auto" latinLnBrk="0" hangingPunct="1">
              <a:lnSpc>
                <a:spcPct val="200000"/>
              </a:lnSpc>
              <a:spcBef>
                <a:spcPts val="0"/>
              </a:spcBef>
              <a:spcAft>
                <a:spcPts val="0"/>
              </a:spcAft>
              <a:buClrTx/>
              <a:buSzTx/>
              <a:buFontTx/>
              <a:buNone/>
              <a:tabLst/>
              <a:defRPr/>
            </a:pPr>
            <a:r>
              <a:rPr lang="fa-IR" b="1" dirty="0">
                <a:latin typeface="Perpetua"/>
                <a:cs typeface="B Titr" panose="00000700000000000000" pitchFamily="2" charset="-78"/>
              </a:rPr>
              <a:t>شنوایی: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به همدیگر ابراز عشق کنید، از زیبایی های همدیگر تعریف کنید(بدن یکدیگر را مسخره نکنیم واسامی و الفاظ خیابانی بر روی بدن یکدیگر نگذاریم.</a:t>
            </a:r>
          </a:p>
          <a:p>
            <a:pPr marL="0" marR="0" lvl="0" indent="0" algn="just" defTabSz="914400" rtl="1" eaLnBrk="1" fontAlgn="auto" latinLnBrk="0" hangingPunct="1">
              <a:lnSpc>
                <a:spcPct val="200000"/>
              </a:lnSpc>
              <a:spcBef>
                <a:spcPts val="0"/>
              </a:spcBef>
              <a:spcAft>
                <a:spcPts val="0"/>
              </a:spcAft>
              <a:buClrTx/>
              <a:buSzTx/>
              <a:buFontTx/>
              <a:buNone/>
              <a:tabLst/>
              <a:defRPr/>
            </a:pPr>
            <a:r>
              <a:rPr lang="fa-IR" b="1" dirty="0">
                <a:latin typeface="Perpetua"/>
                <a:cs typeface="B Titr" panose="00000700000000000000" pitchFamily="2" charset="-78"/>
              </a:rPr>
              <a:t>بویایی: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از موارد محرک در رابطه جنسی است به همین خاطر رعایت بهداشت فردی بسیار در این خصوص تاکید می گردد.</a:t>
            </a:r>
          </a:p>
          <a:p>
            <a:pPr marL="0" marR="0" lvl="0" indent="0" algn="just" defTabSz="914400" rtl="1" eaLnBrk="1" fontAlgn="auto" latinLnBrk="0" hangingPunct="1">
              <a:lnSpc>
                <a:spcPct val="200000"/>
              </a:lnSpc>
              <a:spcBef>
                <a:spcPts val="0"/>
              </a:spcBef>
              <a:spcAft>
                <a:spcPts val="0"/>
              </a:spcAft>
              <a:buClrTx/>
              <a:buSzTx/>
              <a:buFontTx/>
              <a:buNone/>
              <a:tabLst/>
              <a:defRPr/>
            </a:pPr>
            <a:r>
              <a:rPr lang="fa-IR" b="1" dirty="0">
                <a:latin typeface="Perpetua"/>
                <a:cs typeface="B Titr" panose="00000700000000000000" pitchFamily="2" charset="-78"/>
              </a:rPr>
              <a:t>چشایی: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بوسیدن ، لیسیدن ، مکیدن و گاز گرفتن اندام یکدیگر( مسواک زدن و دوش گرفتن در این خصوص بسیار ضروری است).</a:t>
            </a:r>
          </a:p>
          <a:p>
            <a:pPr marL="0" marR="0" lvl="0" indent="0" algn="just" defTabSz="914400" rtl="1" eaLnBrk="1" fontAlgn="auto" latinLnBrk="0" hangingPunct="1">
              <a:lnSpc>
                <a:spcPct val="200000"/>
              </a:lnSpc>
              <a:spcBef>
                <a:spcPts val="0"/>
              </a:spcBef>
              <a:spcAft>
                <a:spcPts val="0"/>
              </a:spcAft>
              <a:buClrTx/>
              <a:buSzTx/>
              <a:buFontTx/>
              <a:buNone/>
              <a:tabLst/>
              <a:defRPr/>
            </a:pPr>
            <a:r>
              <a:rPr lang="fa-IR" b="1" dirty="0">
                <a:latin typeface="Perpetua"/>
                <a:cs typeface="B Titr" panose="00000700000000000000" pitchFamily="2" charset="-78"/>
              </a:rPr>
              <a:t>لامسه: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بدن همدیگر را لمس و نوازش می کنید. </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37</a:t>
            </a:fld>
            <a:endParaRPr kumimoji="0" lang="en-US" sz="1400" b="0" i="0" u="none" strike="noStrike" kern="1200" cap="none" spc="0" normalizeH="0" baseline="0" noProof="0" dirty="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2770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8177" y="810343"/>
            <a:ext cx="11055645" cy="4524315"/>
          </a:xfrm>
          <a:prstGeom prst="rect">
            <a:avLst/>
          </a:prstGeom>
        </p:spPr>
        <p:txBody>
          <a:bodyPr wrap="square">
            <a:spAutoFit/>
          </a:bodyPr>
          <a:lstStyle/>
          <a:p>
            <a:pPr marL="109728"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شوخی و گفتگوی جنسی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بسته به سلیقه در افراد متفاوت است.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بهتر است حرمتهای بین زوجین حفظ گردد.</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مطرح نمودن  خاطرات جنسی لذت بخشی که با یکدیگر داشتید، می تواند میل شما را تقویت می کند. دیدن فیلم(عاشقانه نه سکسی)، خواندن کتاب های عاشقانه.</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677639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206" y="0"/>
            <a:ext cx="11707497" cy="7478970"/>
          </a:xfrm>
          <a:prstGeom prst="rect">
            <a:avLst/>
          </a:prstGeom>
        </p:spPr>
        <p:txBody>
          <a:bodyPr wrap="square" anchor="ctr">
            <a:spAutoFit/>
          </a:bodyPr>
          <a:lstStyle/>
          <a:p>
            <a:pPr marL="109728"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 تخیلات جنسی:</a:t>
            </a:r>
          </a:p>
          <a:p>
            <a:pPr marL="0" marR="0" lvl="0" indent="0" algn="just"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مغز انسان ظرفیت خیال پردازی در مورد رفتارها و تجربیات جنسی را داردکه یک امر طبیعی است . </a:t>
            </a:r>
          </a:p>
          <a:p>
            <a:pPr marL="0" marR="0" lvl="0" indent="0" algn="just"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با توجه به نحوه ی تربیت جنسی و تجربیات پیشین و یا وقایع اتفاق افتاده، طبیعت خیال پردازی هر فرد با دیگری متفاوت است. </a:t>
            </a:r>
          </a:p>
          <a:p>
            <a:pPr marL="0" marR="0" lvl="0" indent="0" algn="just"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رویای جنسی می تواند میل، هیجانات و اوج لذت جنسی را تقویت نماید.</a:t>
            </a:r>
          </a:p>
          <a:p>
            <a:pPr marL="0" marR="0" lvl="0" indent="0" algn="just"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زوجین می توانند در خصوص تخیلات جنسیشان با یکدیگر صحبت نموده و فانتزی خود را نیز اجرا نمایند اما در صورتی که این فانتزی به رابطه آسیبی وارد نکند</a:t>
            </a:r>
          </a:p>
          <a:p>
            <a:pPr marL="0" marR="0" lvl="0" indent="0" algn="just"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افرادی که تخیلات اسیب زننده دارند و اصرار بر اجرای آن نیز می نمایند باید حتما به یک مشاور جنسی مراجعه نمایند.</a:t>
            </a:r>
          </a:p>
          <a:p>
            <a:pPr marL="0" marR="0" lvl="0" indent="0" algn="r" defTabSz="914400" rtl="1" eaLnBrk="1" fontAlgn="auto" latinLnBrk="0" hangingPunct="1">
              <a:lnSpc>
                <a:spcPct val="200000"/>
              </a:lnSpc>
              <a:spcBef>
                <a:spcPts val="0"/>
              </a:spcBef>
              <a:spcAft>
                <a:spcPts val="0"/>
              </a:spcAft>
              <a:buClrTx/>
              <a:buSzTx/>
              <a:tabLst/>
              <a:defRPr/>
            </a:pPr>
            <a:endParaRPr kumimoji="0" lang="fa-IR" sz="2400" b="1" i="0" u="none" strike="noStrike" kern="1200" cap="none" spc="0" normalizeH="0" baseline="0" noProof="0" dirty="0">
              <a:ln>
                <a:noFill/>
              </a:ln>
              <a:effectLst/>
              <a:uLnTx/>
              <a:uFillTx/>
              <a:latin typeface="Perpetua"/>
              <a:ea typeface="+mn-ea"/>
              <a:cs typeface="B Nazanin" panose="00000400000000000000" pitchFamily="2" charset="-78"/>
            </a:endParaRPr>
          </a:p>
        </p:txBody>
      </p:sp>
    </p:spTree>
    <p:extLst>
      <p:ext uri="{BB962C8B-B14F-4D97-AF65-F5344CB8AC3E}">
        <p14:creationId xmlns:p14="http://schemas.microsoft.com/office/powerpoint/2010/main" val="2313619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227257" y="1825625"/>
            <a:ext cx="7737485" cy="4351338"/>
          </a:xfrm>
          <a:prstGeom prst="rect">
            <a:avLst/>
          </a:prstGeom>
        </p:spPr>
      </p:pic>
    </p:spTree>
    <p:extLst>
      <p:ext uri="{BB962C8B-B14F-4D97-AF65-F5344CB8AC3E}">
        <p14:creationId xmlns:p14="http://schemas.microsoft.com/office/powerpoint/2010/main" val="41874884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2505" y="247135"/>
            <a:ext cx="11410490" cy="6124754"/>
          </a:xfrm>
          <a:prstGeom prst="rect">
            <a:avLst/>
          </a:prstGeom>
        </p:spPr>
        <p:txBody>
          <a:bodyPr wrap="square">
            <a:spAutoFit/>
          </a:bodyPr>
          <a:lstStyle/>
          <a:p>
            <a:pPr marL="109728"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ماساژ و نوازش:</a:t>
            </a:r>
          </a:p>
          <a:p>
            <a:pPr marL="0" marR="0" lvl="0" indent="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از رفتارهای جنسی لذت بخش می باشد. </a:t>
            </a:r>
          </a:p>
          <a:p>
            <a:pPr marL="0" marR="0" lvl="0" indent="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 در روابط اولیه ماساژ می تواند به شناخت بهتر زوجین از بدن یکدیگر کمک کننده باشد.</a:t>
            </a:r>
          </a:p>
          <a:p>
            <a:pPr marL="0" marR="0" lvl="0" indent="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 افشاگری زوجین در این موارد، باعث افزایش صمیمیت، هدایت و راهنمایی همسر برای تحریک بهتر موثر باشد. </a:t>
            </a:r>
          </a:p>
          <a:p>
            <a:pPr marL="0" marR="0" lvl="0" indent="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بهتر است در یک محیط امن و ارام صورت گیرد.</a:t>
            </a:r>
          </a:p>
          <a:p>
            <a:pPr marL="0" marR="0" lvl="0" indent="0" algn="r" defTabSz="914400" rtl="1" eaLnBrk="1" fontAlgn="auto" latinLnBrk="0" hangingPunct="1">
              <a:lnSpc>
                <a:spcPct val="200000"/>
              </a:lnSpc>
              <a:spcBef>
                <a:spcPts val="0"/>
              </a:spcBef>
              <a:spcAft>
                <a:spcPts val="0"/>
              </a:spcAft>
              <a:buClrTx/>
              <a:buSzTx/>
              <a:buFont typeface="Wingdings" panose="05000000000000000000" pitchFamily="2" charset="2"/>
              <a:buChar char="Ø"/>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از روغنهای ماساژ استفاده گردد. </a:t>
            </a:r>
          </a:p>
          <a:p>
            <a:pPr marL="109728"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تغذیه:</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غذاهای با طبع گرم(خرما، عسل، موز، سیر،....) و غذاهایی که آفرودیت دارند(زعفران ،زنجبیل،خارخاسک،دارچین...) پرتقال، داروی جنسینگ، عصاره ی گل سرخ می تواند در تقویت میل جنسی کمک کننده باشد.</a:t>
            </a:r>
            <a:endParaRPr kumimoji="0" lang="en-US" sz="2000" b="1"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33649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2758" y="540039"/>
            <a:ext cx="10144897" cy="3785652"/>
          </a:xfrm>
          <a:prstGeom prst="rect">
            <a:avLst/>
          </a:prstGeom>
        </p:spPr>
        <p:txBody>
          <a:bodyPr wrap="square" anchor="ctr">
            <a:spAutoFit/>
          </a:bodyPr>
          <a:lstStyle/>
          <a:p>
            <a:pPr marL="109728"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معاشقه</a:t>
            </a:r>
            <a:endParaRPr kumimoji="0" lang="fa-IR" sz="2400" b="1" u="none" strike="noStrike" kern="1200" cap="none" spc="0" normalizeH="0" baseline="0" noProof="0" dirty="0">
              <a:ln>
                <a:noFill/>
              </a:ln>
              <a:solidFill>
                <a:srgbClr val="C00000"/>
              </a:solidFill>
              <a:effectLst/>
              <a:uLnTx/>
              <a:uFillTx/>
              <a:latin typeface="Perpetua"/>
              <a:cs typeface="B Titr" panose="00000700000000000000" pitchFamily="2" charset="-78"/>
            </a:endParaRP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تحریک ولذت جسمی یاروانی ویا هردو</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معاشقه در بدو ازدواج بخصوص برای دختران خجالتی بسیار مهم است.</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لازم است که از تمام حواس پنجگانه خود استفاده کنید.</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زنگ موبایل، تلفن و صدای تلوزیون عوامل مخدوش کننده یک رابطه هستند.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46" y="4744746"/>
            <a:ext cx="4892923" cy="18908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208799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124" y="284204"/>
            <a:ext cx="10342607" cy="5262979"/>
          </a:xfrm>
          <a:prstGeom prst="rect">
            <a:avLst/>
          </a:prstGeom>
        </p:spPr>
        <p:txBody>
          <a:bodyPr wrap="square">
            <a:spAutoFit/>
          </a:bodyPr>
          <a:lstStyle/>
          <a:p>
            <a:pPr marL="0" marR="0" lvl="0" indent="0" algn="ctr" defTabSz="914400" rtl="1" eaLnBrk="1" fontAlgn="auto" latinLnBrk="0" hangingPunct="1">
              <a:lnSpc>
                <a:spcPct val="200000"/>
              </a:lnSpc>
              <a:spcBef>
                <a:spcPts val="0"/>
              </a:spcBef>
              <a:spcAft>
                <a:spcPts val="0"/>
              </a:spcAft>
              <a:buClr>
                <a:prstClr val="white"/>
              </a:buClr>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نقاط حساس به تحریک</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پوست، مو،گونه ها، لب، زبان، لاله گوش، گردن</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سینه، بازو</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زیر ناف،کمر</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آلت تناسلی</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رانها، باسن</a:t>
            </a:r>
          </a:p>
          <a:p>
            <a:pPr marL="452628" marR="0" lvl="0" indent="-342900" algn="l" defTabSz="914400" rtl="0"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endParaRPr kumimoji="0" lang="en-US" sz="2400" b="1"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42939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2623" y="0"/>
            <a:ext cx="11586754" cy="7478970"/>
          </a:xfrm>
          <a:prstGeom prst="rect">
            <a:avLst/>
          </a:prstGeom>
        </p:spPr>
        <p:txBody>
          <a:bodyPr wrap="square">
            <a:spAutoFit/>
          </a:bodyPr>
          <a:lstStyle/>
          <a:p>
            <a:pPr marL="0" marR="0" lvl="0" indent="0" algn="ctr" defTabSz="914400" rtl="1" eaLnBrk="1" fontAlgn="auto" latinLnBrk="0" hangingPunct="1">
              <a:lnSpc>
                <a:spcPct val="200000"/>
              </a:lnSpc>
              <a:spcBef>
                <a:spcPts val="0"/>
              </a:spcBef>
              <a:spcAft>
                <a:spcPts val="0"/>
              </a:spcAft>
              <a:buClr>
                <a:prstClr val="white"/>
              </a:buClr>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تغییرات جسمی</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بزرگ شدن آلت تناسلی، خصوصا لبهای کوچک</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خیس شدن و لغزندگی</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نعوظ آلت، بزرگ شدن بیضه ها، حجیم شدن کیسه بیضه</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افزایش ضربان قلب وتنفس</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افزایش فشار خون</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تعریق و برافروختگی</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برجسته شدن نوک پستان</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افزایش دمای بدن و پرفروغ شدن چشمها و تغییر لحن صدا</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endParaRPr kumimoji="0" lang="en-US" sz="2400" b="1" i="0" u="none" strike="noStrike" kern="1200" cap="none" spc="0" normalizeH="0" baseline="0" noProof="0" dirty="0">
              <a:ln>
                <a:noFill/>
              </a:ln>
              <a:effectLst/>
              <a:uLnTx/>
              <a:uFillTx/>
              <a:latin typeface="Perpetua"/>
              <a:ea typeface="+mn-ea"/>
              <a:cs typeface="B Nazanin" panose="00000400000000000000" pitchFamily="2" charset="-78"/>
            </a:endParaRPr>
          </a:p>
        </p:txBody>
      </p:sp>
      <p:pic>
        <p:nvPicPr>
          <p:cNvPr id="3" name="Picture 3" descr="C:\Users\A.R.I\Desktop\تصویر\س.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257" y="1947758"/>
            <a:ext cx="4804138" cy="3426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336461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
                                            <p:txEl>
                                              <p:pRg st="8" end="8"/>
                                            </p:txEl>
                                          </p:spTgt>
                                        </p:tgtEl>
                                        <p:attrNameLst>
                                          <p:attrName>style.visibility</p:attrName>
                                        </p:attrNameLst>
                                      </p:cBhvr>
                                      <p:to>
                                        <p:strVal val="visible"/>
                                      </p:to>
                                    </p:set>
                                    <p:animEffect transition="in" filter="fade">
                                      <p:cBhvr>
                                        <p:cTn id="63" dur="1000"/>
                                        <p:tgtEl>
                                          <p:spTgt spid="2">
                                            <p:txEl>
                                              <p:pRg st="8" end="8"/>
                                            </p:txEl>
                                          </p:spTgt>
                                        </p:tgtEl>
                                      </p:cBhvr>
                                    </p:animEffect>
                                    <p:anim calcmode="lin" valueType="num">
                                      <p:cBhvr>
                                        <p:cTn id="64"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685" y="4275051"/>
            <a:ext cx="4878796" cy="2582949"/>
          </a:xfrm>
          <a:prstGeom prst="rect">
            <a:avLst/>
          </a:prstGeom>
        </p:spPr>
      </p:pic>
      <p:sp>
        <p:nvSpPr>
          <p:cNvPr id="2" name="Rectangle 1"/>
          <p:cNvSpPr/>
          <p:nvPr/>
        </p:nvSpPr>
        <p:spPr>
          <a:xfrm>
            <a:off x="889685" y="359381"/>
            <a:ext cx="10787450" cy="5416868"/>
          </a:xfrm>
          <a:prstGeom prst="rect">
            <a:avLst/>
          </a:prstGeom>
        </p:spPr>
        <p:txBody>
          <a:bodyPr wrap="square" anchor="ctr">
            <a:spAutoFit/>
          </a:bodyPr>
          <a:lstStyle/>
          <a:p>
            <a:pPr marL="68580" marR="0" lvl="0" indent="0" algn="ctr" defTabSz="914400" rtl="1" eaLnBrk="1" fontAlgn="auto" latinLnBrk="0" hangingPunct="1">
              <a:lnSpc>
                <a:spcPct val="200000"/>
              </a:lnSpc>
              <a:spcBef>
                <a:spcPts val="0"/>
              </a:spcBef>
              <a:spcAft>
                <a:spcPts val="0"/>
              </a:spcAft>
              <a:buClrTx/>
              <a:buSzTx/>
              <a:buFontTx/>
              <a:buNone/>
              <a:tabLst/>
              <a:defRPr/>
            </a:pPr>
            <a:r>
              <a:rPr kumimoji="0" lang="fa-IR" sz="3200" b="1" u="none" strike="noStrike" kern="1200" cap="none" spc="0" normalizeH="0" baseline="0" noProof="0" dirty="0">
                <a:ln>
                  <a:noFill/>
                </a:ln>
                <a:solidFill>
                  <a:srgbClr val="C00000"/>
                </a:solidFill>
                <a:effectLst/>
                <a:uLnTx/>
                <a:uFillTx/>
                <a:latin typeface="Perpetua"/>
                <a:cs typeface="B Titr" panose="00000700000000000000" pitchFamily="2" charset="-78"/>
              </a:rPr>
              <a:t>مقاربت </a:t>
            </a:r>
          </a:p>
          <a:p>
            <a:pPr marL="41148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دخول آلت تناسلی نعوظ یافته مرد در مجرای مهبلی زن با حرکات رفت و برگشتی</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در بدو ازدواج این مرحله باید با آرامش انجام گیرد. </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گاهی اوقات مرد به علت هیجان بالا، حرکات خشنی از خود نشان می دهد که این حالت می تواند برای دختر بی تجربه ناخوشایند باشد و زنجیره ی تحریک جنسی ازهم گسیخته می شود. </a:t>
            </a:r>
          </a:p>
          <a:p>
            <a:pPr marL="41148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endParaRPr kumimoji="0" lang="fa-IR" sz="2400" b="1" i="0" u="none" strike="noStrike" kern="1200" cap="none" spc="0" normalizeH="0" baseline="0" noProof="0" dirty="0">
              <a:ln>
                <a:noFill/>
              </a:ln>
              <a:effectLst/>
              <a:uLnTx/>
              <a:uFillTx/>
              <a:latin typeface="Perpetua"/>
              <a:ea typeface="+mn-ea"/>
              <a:cs typeface="B Nazanin" panose="00000400000000000000" pitchFamily="2" charset="-78"/>
            </a:endParaRPr>
          </a:p>
          <a:p>
            <a:pPr marL="68580" marR="0" lvl="0" indent="0" algn="r" defTabSz="914400" rtl="1" eaLnBrk="1" fontAlgn="auto" latinLnBrk="0" hangingPunct="1">
              <a:lnSpc>
                <a:spcPct val="200000"/>
              </a:lnSpc>
              <a:spcBef>
                <a:spcPts val="0"/>
              </a:spcBef>
              <a:spcAft>
                <a:spcPts val="0"/>
              </a:spcAft>
              <a:buClrTx/>
              <a:buSzTx/>
              <a:buFontTx/>
              <a:buNone/>
              <a:tabLst/>
              <a:defRPr/>
            </a:pPr>
            <a:endParaRPr kumimoji="0" lang="en-US" sz="2400" b="1"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44</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01913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0324" y="731520"/>
            <a:ext cx="10379675" cy="5262979"/>
          </a:xfrm>
          <a:prstGeom prst="rect">
            <a:avLst/>
          </a:prstGeom>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مدت مقاربت </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0" i="0" u="none" strike="noStrike" kern="1200" cap="none" spc="0" normalizeH="0" baseline="0" noProof="0" dirty="0">
                <a:ln>
                  <a:noFill/>
                </a:ln>
                <a:effectLst/>
                <a:uLnTx/>
                <a:uFillTx/>
                <a:latin typeface="Perpetua"/>
                <a:ea typeface="+mn-ea"/>
                <a:cs typeface="B Nazanin" panose="00000400000000000000" pitchFamily="2" charset="-78"/>
              </a:rPr>
              <a:t>* در حالت طبیعی طول مدت مقاربت بین 5 الی 10 دقیقه پیش بینی می شود.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0" i="0" u="none" strike="noStrike" kern="1200" cap="none" spc="0" normalizeH="0" baseline="0" noProof="0" dirty="0">
                <a:ln>
                  <a:noFill/>
                </a:ln>
                <a:effectLst/>
                <a:uLnTx/>
                <a:uFillTx/>
                <a:latin typeface="Perpetua"/>
                <a:ea typeface="+mn-ea"/>
                <a:cs typeface="B Nazanin" panose="00000400000000000000" pitchFamily="2" charset="-78"/>
              </a:rPr>
              <a:t>* طول این مرحله از فردی به فردی دیگر متغیر می باشد.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0" i="0" u="none" strike="noStrike" kern="1200" cap="none" spc="0" normalizeH="0" baseline="0" noProof="0" dirty="0">
                <a:ln>
                  <a:noFill/>
                </a:ln>
                <a:effectLst/>
                <a:uLnTx/>
                <a:uFillTx/>
                <a:latin typeface="Perpetua"/>
                <a:ea typeface="+mn-ea"/>
                <a:cs typeface="B Nazanin" panose="00000400000000000000" pitchFamily="2" charset="-78"/>
              </a:rPr>
              <a:t>* سیکل پاسخ جنسی در خانمها بین 20-30 دقیقه و دراقایان بین 15-20 دقیقه می باشد.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0" i="0" u="none" strike="noStrike" kern="1200" cap="none" spc="0" normalizeH="0" baseline="0" noProof="0" dirty="0">
                <a:ln>
                  <a:noFill/>
                </a:ln>
                <a:effectLst/>
                <a:uLnTx/>
                <a:uFillTx/>
                <a:latin typeface="Perpetua"/>
                <a:ea typeface="+mn-ea"/>
                <a:cs typeface="B Nazanin" panose="00000400000000000000" pitchFamily="2" charset="-78"/>
              </a:rPr>
              <a:t>* خانمها نسبت به آقایان دیرتر تحریک، ارضا و به مرحله فرونشینی می رسند.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0" i="0" u="none" strike="noStrike" kern="1200" cap="none" spc="0" normalizeH="0" baseline="0" noProof="0" dirty="0">
                <a:ln>
                  <a:noFill/>
                </a:ln>
                <a:effectLst/>
                <a:uLnTx/>
                <a:uFillTx/>
                <a:latin typeface="Perpetua"/>
                <a:ea typeface="+mn-ea"/>
                <a:cs typeface="B Nazanin" panose="00000400000000000000" pitchFamily="2" charset="-78"/>
              </a:rPr>
              <a:t>* هر چه زوجین جوانتر باشند، مقاربت می تواند طولانی تر باشد.</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endParaRPr kumimoji="0" lang="en-US" sz="2400" b="0"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45</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342539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9180" y="412789"/>
            <a:ext cx="11551508" cy="6032421"/>
          </a:xfrm>
          <a:prstGeom prst="rect">
            <a:avLst/>
          </a:prstGeom>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2  Nazanin" panose="00000400000000000000"/>
                <a:cs typeface="B Titr" panose="00000700000000000000" pitchFamily="2" charset="-78"/>
              </a:rPr>
              <a:t>دفعات رابطه:</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ea typeface="+mn-ea"/>
                <a:cs typeface="B Lotus" panose="00000400000000000000" pitchFamily="2" charset="-78"/>
              </a:rPr>
              <a:t>* معمولا کسانی که تازه ازدواج کرده اند و یا سنشان پایین است در طول روز ممکن است چندبار رابطه جنسی داشته باشند.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ea typeface="+mn-ea"/>
                <a:cs typeface="B Lotus" panose="00000400000000000000" pitchFamily="2" charset="-78"/>
              </a:rPr>
              <a:t> * هرچه سن افراد بیشترگردد تعداد دفعات رابطه کمتر می شود. </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ea typeface="+mn-ea"/>
                <a:cs typeface="B Lotus" panose="00000400000000000000" pitchFamily="2" charset="-78"/>
              </a:rPr>
              <a:t>* افرادی که زمان زیادی سر کار هستند، افراد پرمشغله، پر استرس تعداد دفعات کمتر می شود. </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ea typeface="+mn-ea"/>
                <a:cs typeface="B Lotus" panose="00000400000000000000" pitchFamily="2" charset="-78"/>
              </a:rPr>
              <a:t>* استاندارد خاصی تعریف نشده و افراد در این خصوص متفاوت هستند.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ea typeface="+mn-ea"/>
                <a:cs typeface="B Lotus" panose="00000400000000000000" pitchFamily="2" charset="-78"/>
              </a:rPr>
              <a:t>* بهتر است زوجین در این خصوص حتما با یکدیگر صحبت نموده و از تمایلات یکدیگر آگاهی داشته باشند.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endParaRPr kumimoji="0" lang="en-US" sz="2400" b="1" i="0" u="none" strike="noStrike" kern="1200" cap="none" spc="0" normalizeH="0" baseline="0" noProof="0" dirty="0">
              <a:ln>
                <a:noFill/>
              </a:ln>
              <a:effectLst/>
              <a:uLnTx/>
              <a:uFillTx/>
              <a:latin typeface="2  Nazanin" panose="00000400000000000000"/>
              <a:ea typeface="+mn-ea"/>
              <a:cs typeface="B Lotus"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47008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0" y="5165124"/>
            <a:ext cx="2228775" cy="1414719"/>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746" y="5165124"/>
            <a:ext cx="2170230" cy="141471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2975" y="5165123"/>
            <a:ext cx="2198878" cy="141471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79924" y="5165015"/>
            <a:ext cx="2483708" cy="1414827"/>
          </a:xfrm>
          <a:prstGeom prst="rect">
            <a:avLst/>
          </a:prstGeom>
        </p:spPr>
      </p:pic>
      <p:sp>
        <p:nvSpPr>
          <p:cNvPr id="2" name="Rectangle 1"/>
          <p:cNvSpPr/>
          <p:nvPr/>
        </p:nvSpPr>
        <p:spPr>
          <a:xfrm>
            <a:off x="80210" y="342389"/>
            <a:ext cx="12015538" cy="4108817"/>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fa-IR" sz="3200" b="1" u="none" strike="noStrike" kern="1200" cap="none" spc="0" normalizeH="0" baseline="0" noProof="0" dirty="0">
                <a:ln>
                  <a:noFill/>
                </a:ln>
                <a:solidFill>
                  <a:srgbClr val="C00000"/>
                </a:solidFill>
                <a:effectLst/>
                <a:uLnTx/>
                <a:uFillTx/>
                <a:latin typeface="2  Nazanin" panose="00000400000000000000"/>
                <a:cs typeface="B Titr" panose="00000700000000000000" pitchFamily="2" charset="-78"/>
              </a:rPr>
              <a:t>پوزیشن های سکس</a:t>
            </a:r>
          </a:p>
          <a:p>
            <a:pPr marL="342900" marR="0" lvl="0" indent="-342900" algn="just" defTabSz="914400" rtl="1" eaLnBrk="1" fontAlgn="auto" latinLnBrk="0" hangingPunct="1">
              <a:lnSpc>
                <a:spcPct val="15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ea typeface="+mn-ea"/>
                <a:cs typeface="B Lotus" panose="00000400000000000000" pitchFamily="2" charset="-78"/>
              </a:rPr>
              <a:t>* </a:t>
            </a:r>
            <a:r>
              <a:rPr kumimoji="0" lang="fa-IR" sz="2400" b="1" i="0" u="none" strike="noStrike" kern="1200" cap="none" spc="0" normalizeH="0" baseline="0" noProof="0" dirty="0">
                <a:ln>
                  <a:noFill/>
                </a:ln>
                <a:effectLst/>
                <a:uLnTx/>
                <a:uFillTx/>
                <a:latin typeface="2  Nazanin" panose="00000400000000000000"/>
                <a:cs typeface="B Nazanin" panose="00000400000000000000" pitchFamily="2" charset="-78"/>
              </a:rPr>
              <a:t>رخ به رخ زن به زیر</a:t>
            </a:r>
          </a:p>
          <a:p>
            <a:pPr marL="342900" marR="0" lvl="0" indent="-342900" algn="just" defTabSz="914400" rtl="1" eaLnBrk="1" fontAlgn="auto" latinLnBrk="0" hangingPunct="1">
              <a:lnSpc>
                <a:spcPct val="15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cs typeface="B Nazanin" panose="00000400000000000000" pitchFamily="2" charset="-78"/>
              </a:rPr>
              <a:t>* رخ به رخ مرد به زیر(خانمهایی که از اولین دخول می ترسند، آقایانی که چاق هستند و یا انزال زود رس دارند)</a:t>
            </a:r>
          </a:p>
          <a:p>
            <a:pPr marL="342900" marR="0" lvl="0" indent="-342900" algn="just" defTabSz="914400" rtl="1" eaLnBrk="1" fontAlgn="auto" latinLnBrk="0" hangingPunct="1">
              <a:lnSpc>
                <a:spcPct val="15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cs typeface="B Nazanin" panose="00000400000000000000" pitchFamily="2" charset="-78"/>
              </a:rPr>
              <a:t>* پهلو به پهلو(برای دوران بارداری)</a:t>
            </a:r>
          </a:p>
          <a:p>
            <a:pPr marL="342900" marR="0" lvl="0" indent="-342900" algn="just" defTabSz="914400" rtl="1" eaLnBrk="1" fontAlgn="auto" latinLnBrk="0" hangingPunct="1">
              <a:lnSpc>
                <a:spcPct val="15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cs typeface="B Nazanin" panose="00000400000000000000" pitchFamily="2" charset="-78"/>
              </a:rPr>
              <a:t>* نشسته </a:t>
            </a:r>
          </a:p>
          <a:p>
            <a:pPr marL="342900" marR="0" lvl="0" indent="-342900" algn="just" defTabSz="914400" rtl="1" eaLnBrk="1" fontAlgn="auto" latinLnBrk="0" hangingPunct="1">
              <a:lnSpc>
                <a:spcPct val="15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cs typeface="B Nazanin" panose="00000400000000000000" pitchFamily="2" charset="-78"/>
              </a:rPr>
              <a:t>* ایستاده</a:t>
            </a:r>
          </a:p>
          <a:p>
            <a:pPr marL="342900" marR="0" lvl="0" indent="-342900" algn="just" defTabSz="914400" rtl="1" eaLnBrk="1" fontAlgn="auto" latinLnBrk="0" hangingPunct="1">
              <a:lnSpc>
                <a:spcPct val="15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2  Nazanin" panose="00000400000000000000"/>
                <a:cs typeface="B Nazanin" panose="00000400000000000000" pitchFamily="2" charset="-78"/>
              </a:rPr>
              <a:t>* سجده</a:t>
            </a:r>
          </a:p>
        </p:txBody>
      </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51852" y="5165123"/>
            <a:ext cx="2328072" cy="1396315"/>
          </a:xfrm>
          <a:prstGeom prst="rect">
            <a:avLst/>
          </a:prstGeom>
        </p:spPr>
      </p:pic>
      <p:sp>
        <p:nvSpPr>
          <p:cNvPr id="9" name="TextBox 8"/>
          <p:cNvSpPr txBox="1"/>
          <p:nvPr/>
        </p:nvSpPr>
        <p:spPr>
          <a:xfrm>
            <a:off x="11071654" y="5647038"/>
            <a:ext cx="184731" cy="369332"/>
          </a:xfrm>
          <a:prstGeom prst="rect">
            <a:avLst/>
          </a:prstGeom>
          <a:noFill/>
        </p:spPr>
        <p:txBody>
          <a:bodyPr wrap="none" rtlCol="0">
            <a:spAutoFit/>
          </a:bodyPr>
          <a:lstStyle/>
          <a:p>
            <a:endParaRPr lang="en-US" dirty="0"/>
          </a:p>
        </p:txBody>
      </p:sp>
      <p:sp>
        <p:nvSpPr>
          <p:cNvPr id="8" name="Slide Number Placeholder 7"/>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416124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3730" y="4263849"/>
            <a:ext cx="5338117" cy="2372497"/>
          </a:xfrm>
          <a:prstGeom prst="rect">
            <a:avLst/>
          </a:prstGeom>
        </p:spPr>
      </p:pic>
      <p:sp>
        <p:nvSpPr>
          <p:cNvPr id="2" name="Rectangle 1"/>
          <p:cNvSpPr/>
          <p:nvPr/>
        </p:nvSpPr>
        <p:spPr>
          <a:xfrm>
            <a:off x="160421" y="308920"/>
            <a:ext cx="11913815" cy="3954929"/>
          </a:xfrm>
          <a:prstGeom prst="rect">
            <a:avLst/>
          </a:prstGeom>
        </p:spPr>
        <p:txBody>
          <a:bodyPr wrap="square">
            <a:spAutoFit/>
          </a:bodyPr>
          <a:lstStyle/>
          <a:p>
            <a:pPr marL="109728" marR="0" lvl="0" indent="0" algn="ctr" defTabSz="914400" rtl="1" eaLnBrk="1" fontAlgn="auto" latinLnBrk="0" hangingPunct="1">
              <a:lnSpc>
                <a:spcPct val="200000"/>
              </a:lnSpc>
              <a:spcBef>
                <a:spcPts val="0"/>
              </a:spcBef>
              <a:spcAft>
                <a:spcPts val="0"/>
              </a:spcAft>
              <a:buClrTx/>
              <a:buSzTx/>
              <a:buFontTx/>
              <a:buNone/>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ارگاسم(اوج لذت جنسی)</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 در خانمها با انقباضات ریتمیک عضلات کف لگن و آلت تناسلی و انقباض سایر عضلات بدن به صورت لرزش و گاهی خروج مقدار بسیار کمی مایع از مجرای ادرار می باشد که ادرار نیست و در حد دو الی سه سی سی بیشتر نمی باشد(انزال زنانه)</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 در آقایان معمولا همزمان با خروج مایع منی می باشد.</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 * افزایش فشارخون و تنفس، کاهش نسبی هوشیاری وواکنش های صوتی و گاهی کلامی که گاهی این واکنش ها با احساس لذت عمیق و رضایت جنسی همراه است.</a:t>
            </a: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4043632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720840"/>
            <a:ext cx="11983453" cy="2954655"/>
          </a:xfrm>
          <a:prstGeom prst="rect">
            <a:avLst/>
          </a:prstGeom>
        </p:spPr>
        <p:txBody>
          <a:bodyPr wrap="square">
            <a:spAutoFit/>
          </a:bodyPr>
          <a:lstStyle/>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اوج لذت جنسی می تواند به صورت ذهنی و جسمی باشد.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ارضای ذهنی یعنی از  رابطه لذت می بریم مثل تعریفی که از یک غذای خوشمزه می کنیم.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ارضای جسمی یعنی همان تغییرات جسمی یاد شده که اتفاق می افتد شما فقط غذا می خورید و سیر می شوید.</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ارضای ذهنی بسیار مهمتر است و معمولا برای رابطه های بعدی انگیزه می شود.</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49</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59371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4627" y="335847"/>
            <a:ext cx="10920847" cy="6247864"/>
          </a:xfrm>
          <a:prstGeom prst="rect">
            <a:avLst/>
          </a:prstGeom>
        </p:spPr>
        <p:txBody>
          <a:bodyPr wrap="square">
            <a:spAutoFit/>
          </a:bodyPr>
          <a:lstStyle/>
          <a:p>
            <a:pPr marL="0" marR="0" lvl="0" indent="0" algn="ctr" defTabSz="914400" rtl="1" eaLnBrk="1" fontAlgn="auto" latinLnBrk="0" hangingPunct="1">
              <a:lnSpc>
                <a:spcPct val="200000"/>
              </a:lnSpc>
              <a:spcBef>
                <a:spcPts val="0"/>
              </a:spcBef>
              <a:spcAft>
                <a:spcPts val="0"/>
              </a:spcAft>
              <a:buClr>
                <a:prstClr val="white"/>
              </a:buClr>
              <a:buSzTx/>
              <a:buFontTx/>
              <a:buNone/>
              <a:tabLst/>
              <a:defRPr/>
            </a:pPr>
            <a:r>
              <a:rPr kumimoji="0" lang="fa-IR" sz="2400" b="1" u="none" strike="noStrike" kern="1200" cap="none" spc="0" normalizeH="0" baseline="0" noProof="0" dirty="0">
                <a:ln w="10541" cmpd="sng">
                  <a:solidFill>
                    <a:prstClr val="white"/>
                  </a:solidFill>
                  <a:prstDash val="solid"/>
                </a:ln>
                <a:effectLst/>
                <a:uLnTx/>
                <a:uFillTx/>
                <a:latin typeface="Perpetua"/>
                <a:cs typeface="B Titr" panose="00000700000000000000" pitchFamily="2" charset="-78"/>
              </a:rPr>
              <a:t>دستگاه تناسلی در زنان</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000" b="1" i="0" u="none" strike="noStrike" kern="1200" cap="none" spc="0" normalizeH="0" baseline="0" noProof="0" dirty="0">
                <a:ln>
                  <a:noFill/>
                </a:ln>
                <a:solidFill>
                  <a:srgbClr val="C00000"/>
                </a:solidFill>
                <a:effectLst/>
                <a:uLnTx/>
                <a:uFillTx/>
                <a:latin typeface="Perpetua"/>
                <a:ea typeface="+mn-ea"/>
                <a:cs typeface="B Nazanin" panose="00000400000000000000" pitchFamily="2" charset="-78"/>
              </a:rPr>
              <a:t>اندامهای جنسی خارجی:</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b="1" i="0" u="none" strike="noStrike" kern="1200" cap="none" spc="0" normalizeH="0" baseline="0" noProof="0" dirty="0">
                <a:ln>
                  <a:noFill/>
                </a:ln>
                <a:effectLst/>
                <a:uLnTx/>
                <a:uFillTx/>
                <a:latin typeface="Perpetua"/>
                <a:cs typeface="B Titr" panose="00000700000000000000" pitchFamily="2" charset="-78"/>
              </a:rPr>
              <a:t>برجستگی عانه (تپه ی ونوس، الهه ی عشق):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برآمدگی از جنس چربی که استخوان را میپوشاند و از مو پوشیده شده است که در بعضی خانها لمس آن لذت بخش است.</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lang="fa-IR" b="1" dirty="0">
                <a:latin typeface="Perpetua"/>
                <a:cs typeface="B Titr" panose="00000700000000000000" pitchFamily="2" charset="-78"/>
              </a:rPr>
              <a:t>لبهای بزرگ :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چین پوستی که بافت زیر آن چربی است و توسط مو پوشیده شده و عمل محافظت از اندامهای داخلی تر را دارد.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lang="fa-IR" b="1" dirty="0">
                <a:latin typeface="Perpetua"/>
                <a:cs typeface="B Titr" panose="00000700000000000000" pitchFamily="2" charset="-78"/>
              </a:rPr>
              <a:t>لبهای کوچک: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بعد از کنار زدن لبهای بزرگ لب های کوچک دیده می شودکه شکل و رنگش در افراد مختلف فرق می کند. عروق و اعصاب زیادی داردو در تحریک جنسی نقش حساسی را بازی میکند.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با کنار زدن لب های کوچک دو مجرا دیده می شود که مجرای بالاترو ریزترمجرای ادرار و مجرای پایین تر مجرای تناسلی می باشد.</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dirty="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226469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7968" y="347519"/>
            <a:ext cx="10169610" cy="5416868"/>
          </a:xfrm>
          <a:prstGeom prst="rect">
            <a:avLst/>
          </a:prstGeom>
          <a:effectLst/>
        </p:spPr>
        <p:txBody>
          <a:bodyPr wrap="square" anchor="ctr">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3200" b="1" u="none" strike="noStrike" kern="1200" cap="none" spc="0" normalizeH="0" baseline="0" noProof="0" dirty="0">
                <a:ln>
                  <a:noFill/>
                </a:ln>
                <a:solidFill>
                  <a:srgbClr val="C00000"/>
                </a:solidFill>
                <a:effectLst/>
                <a:uLnTx/>
                <a:uFillTx/>
                <a:latin typeface="Perpetua"/>
                <a:cs typeface="B Titr" panose="00000700000000000000" pitchFamily="2" charset="-78"/>
              </a:rPr>
              <a:t>فرونشینی</a:t>
            </a:r>
            <a:endParaRPr kumimoji="0" lang="fa-IR" sz="2400" b="1" u="none" strike="noStrike" kern="1200" cap="none" spc="0" normalizeH="0" baseline="0" noProof="0" dirty="0">
              <a:ln>
                <a:noFill/>
              </a:ln>
              <a:solidFill>
                <a:srgbClr val="C00000"/>
              </a:solidFill>
              <a:effectLst/>
              <a:uLnTx/>
              <a:uFillTx/>
              <a:latin typeface="Perpetua"/>
              <a:cs typeface="B Titr" panose="00000700000000000000" pitchFamily="2" charset="-78"/>
            </a:endParaRPr>
          </a:p>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2400" b="1" i="1" u="none" strike="noStrike" kern="1200" cap="none" spc="0" normalizeH="0" baseline="0" noProof="0" dirty="0">
                <a:ln>
                  <a:noFill/>
                </a:ln>
                <a:effectLst/>
                <a:uLnTx/>
                <a:uFillTx/>
                <a:latin typeface="Perpetua"/>
                <a:ea typeface="+mn-ea"/>
                <a:cs typeface="B Nazanin" panose="00000400000000000000" pitchFamily="2" charset="-78"/>
              </a:rPr>
              <a:t> </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سنگین شدن و بی حالی</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ساکت شدن وآرامش</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گلگون شدن سروسینه</a:t>
            </a:r>
          </a:p>
          <a:p>
            <a:pPr marL="342900" marR="0" lvl="0" indent="-342900" algn="r"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 احساس خوشی</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en-US" sz="2400" b="1" i="0" u="none" strike="noStrike" kern="1200" cap="none" spc="0" normalizeH="0" baseline="0" noProof="0" dirty="0">
              <a:ln>
                <a:noFill/>
              </a:ln>
              <a:effectLst/>
              <a:uLnTx/>
              <a:uFillTx/>
              <a:latin typeface="Perpetua"/>
              <a:ea typeface="+mn-ea"/>
              <a:cs typeface="B Nazanin" panose="00000400000000000000" pitchFamily="2" charset="-78"/>
            </a:endParaRPr>
          </a:p>
        </p:txBody>
      </p:sp>
      <p:pic>
        <p:nvPicPr>
          <p:cNvPr id="1026" name="Picture 2" descr="Ø±Ø§Ø¨Ø·Ù Ø¬ÙØ³Û Ù ØµÙÛÙÛØª : Ø®Ø§ÙÙ ÙØ§ ÚÙ ÙÛ Ø®ÙØ§ÙÙØ¯ Ø - ÙØ±Ø¯ÙØ§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247" y="2128700"/>
            <a:ext cx="4383395" cy="32683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50</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14730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4589" y="136525"/>
            <a:ext cx="11758864" cy="6032421"/>
          </a:xfrm>
          <a:prstGeom prst="rect">
            <a:avLst/>
          </a:prstGeom>
        </p:spPr>
        <p:txBody>
          <a:bodyPr wrap="square">
            <a:spAutoFit/>
          </a:bodyPr>
          <a:lstStyle/>
          <a:p>
            <a:pPr marL="452628" marR="0" lvl="0" indent="-342900" algn="ct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800" b="1" u="none" strike="noStrike" kern="1200" cap="none" spc="0" normalizeH="0" baseline="0" noProof="0" dirty="0">
                <a:ln>
                  <a:noFill/>
                </a:ln>
                <a:solidFill>
                  <a:srgbClr val="C00000"/>
                </a:solidFill>
                <a:effectLst/>
                <a:uLnTx/>
                <a:uFillTx/>
                <a:latin typeface="Perpetua"/>
                <a:cs typeface="B Titr" panose="00000700000000000000" pitchFamily="2" charset="-78"/>
              </a:rPr>
              <a:t> مرحله ی فرونشینی یا آرامش</a:t>
            </a:r>
          </a:p>
          <a:p>
            <a:pPr marL="342900" marR="0" lvl="0" indent="-342900" algn="just"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بدن در این مرحله به وضعیت اول باز میگردد و اغلب همراه با احساس آرامش میباشد اگر ارگاسم وجود داشته باشد این مرحله سریع تر پیش خواهد رفت وگرنه شاید ساعت ها زمان نیاز داشته باشد و گاهی در خانم ها ناراحتی هایی مثل احساس درد خفیف یا سنگینی در ناحیه ی کمر و لگن می کند. </a:t>
            </a:r>
          </a:p>
          <a:p>
            <a:pPr marL="342900" marR="0" lvl="0" indent="-342900" algn="just"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آقایان عمدتا به واسطه ی آزادی مواد شبیه مورفین تمایل زیادی به خواب </a:t>
            </a:r>
            <a:r>
              <a:rPr kumimoji="0" lang="fa-IR" sz="2400" b="1" i="0" u="none" strike="noStrike" kern="1200" cap="none" spc="0" normalizeH="0" baseline="0" noProof="0">
                <a:ln>
                  <a:noFill/>
                </a:ln>
                <a:effectLst/>
                <a:uLnTx/>
                <a:uFillTx/>
                <a:latin typeface="Perpetua"/>
                <a:ea typeface="+mn-ea"/>
                <a:cs typeface="B Nazanin" panose="00000400000000000000" pitchFamily="2" charset="-78"/>
              </a:rPr>
              <a:t>پیدا می کنند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این اختلاف در طبیعت زن و مرد میتواند باعث ایجاد سوتفاهم </a:t>
            </a:r>
            <a:r>
              <a:rPr kumimoji="0" lang="fa-IR" sz="2400" b="1" i="0" u="none" strike="noStrike" kern="1200" cap="none" spc="0" normalizeH="0" baseline="0" noProof="0">
                <a:ln>
                  <a:noFill/>
                </a:ln>
                <a:effectLst/>
                <a:uLnTx/>
                <a:uFillTx/>
                <a:latin typeface="Perpetua"/>
                <a:ea typeface="+mn-ea"/>
                <a:cs typeface="B Nazanin" panose="00000400000000000000" pitchFamily="2" charset="-78"/>
              </a:rPr>
              <a:t>های بسیارآزاردهنده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شود.</a:t>
            </a:r>
          </a:p>
          <a:p>
            <a:pPr marL="342900" marR="0" lvl="0" indent="-342900" algn="just"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بعد ازعمل آمیزش، تعامل جنسی پایان نمی یابد.نوازش و بازگویی احساس لذت وزیبایی مراحل پیشین توسط زوج به همدیگر، این تعامل جنسی را به یک تجربه ی به یاد ماندنی تبدیل می کند. </a:t>
            </a: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51</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303511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99D76B-1943-4316-94A4-589DC6070164}"/>
              </a:ext>
            </a:extLst>
          </p:cNvPr>
          <p:cNvSpPr txBox="1"/>
          <p:nvPr/>
        </p:nvSpPr>
        <p:spPr>
          <a:xfrm>
            <a:off x="205289" y="2875002"/>
            <a:ext cx="10122568" cy="1107996"/>
          </a:xfrm>
          <a:prstGeom prst="rect">
            <a:avLst/>
          </a:prstGeom>
          <a:noFill/>
        </p:spPr>
        <p:txBody>
          <a:bodyPr wrap="square" rtlCol="0">
            <a:spAutoFit/>
          </a:bodyPr>
          <a:lstStyle/>
          <a:p>
            <a:r>
              <a:rPr lang="fa-IR" sz="6600" dirty="0">
                <a:cs typeface="B Titr" panose="00000700000000000000" pitchFamily="2" charset="-78"/>
              </a:rPr>
              <a:t>با تشکر از توجه شما</a:t>
            </a:r>
            <a:endParaRPr lang="en-US" sz="6600" dirty="0">
              <a:cs typeface="B Titr" panose="00000700000000000000" pitchFamily="2" charset="-78"/>
            </a:endParaRPr>
          </a:p>
        </p:txBody>
      </p:sp>
      <p:grpSp>
        <p:nvGrpSpPr>
          <p:cNvPr id="7" name="Group 6">
            <a:extLst>
              <a:ext uri="{FF2B5EF4-FFF2-40B4-BE49-F238E27FC236}">
                <a16:creationId xmlns:a16="http://schemas.microsoft.com/office/drawing/2014/main" id="{3C7E0F7B-F05C-4CF1-8EC0-7CF3B951CA34}"/>
              </a:ext>
            </a:extLst>
          </p:cNvPr>
          <p:cNvGrpSpPr/>
          <p:nvPr/>
        </p:nvGrpSpPr>
        <p:grpSpPr>
          <a:xfrm>
            <a:off x="7491663" y="-1835436"/>
            <a:ext cx="5808814" cy="9208148"/>
            <a:chOff x="7491663" y="-1835436"/>
            <a:chExt cx="5808814" cy="9208148"/>
          </a:xfrm>
          <a:blipFill>
            <a:blip r:embed="rId2"/>
            <a:stretch>
              <a:fillRect/>
            </a:stretch>
          </a:blipFill>
        </p:grpSpPr>
        <p:sp>
          <p:nvSpPr>
            <p:cNvPr id="3" name="Rectangle: Rounded Corners 2">
              <a:extLst>
                <a:ext uri="{FF2B5EF4-FFF2-40B4-BE49-F238E27FC236}">
                  <a16:creationId xmlns:a16="http://schemas.microsoft.com/office/drawing/2014/main" id="{47A4051B-4C04-43C8-B3A3-C3787B695340}"/>
                </a:ext>
              </a:extLst>
            </p:cNvPr>
            <p:cNvSpPr/>
            <p:nvPr/>
          </p:nvSpPr>
          <p:spPr>
            <a:xfrm rot="1931279">
              <a:off x="7491663" y="-268743"/>
              <a:ext cx="1155031" cy="513347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A57944B-4129-48D9-9E8D-58CADC7C6540}"/>
                </a:ext>
              </a:extLst>
            </p:cNvPr>
            <p:cNvSpPr/>
            <p:nvPr/>
          </p:nvSpPr>
          <p:spPr>
            <a:xfrm rot="1931279">
              <a:off x="8505531" y="-134974"/>
              <a:ext cx="1155031" cy="724758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AEF7DF96-F93B-4085-8A06-3868C46F0038}"/>
                </a:ext>
              </a:extLst>
            </p:cNvPr>
            <p:cNvSpPr/>
            <p:nvPr/>
          </p:nvSpPr>
          <p:spPr>
            <a:xfrm rot="1931279">
              <a:off x="11375452" y="-1835436"/>
              <a:ext cx="1155031" cy="724758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DAAF710-CA5C-4BA4-9BC2-908820062A27}"/>
                </a:ext>
              </a:extLst>
            </p:cNvPr>
            <p:cNvSpPr/>
            <p:nvPr/>
          </p:nvSpPr>
          <p:spPr>
            <a:xfrm rot="1931279">
              <a:off x="12145446" y="125128"/>
              <a:ext cx="1155031" cy="7247584"/>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5768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2716" y="172995"/>
            <a:ext cx="11919284" cy="6647974"/>
          </a:xfrm>
          <a:prstGeom prst="rect">
            <a:avLst/>
          </a:prstGeom>
        </p:spPr>
        <p:txBody>
          <a:bodyPr wrap="square">
            <a:spAutoFit/>
          </a:bodyPr>
          <a:lstStyle/>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000" b="1" i="0" u="none" strike="noStrike" kern="1200" cap="none" spc="0" normalizeH="0" baseline="0" noProof="0" dirty="0">
                <a:ln>
                  <a:noFill/>
                </a:ln>
                <a:effectLst/>
                <a:uLnTx/>
                <a:uFillTx/>
                <a:latin typeface="Perpetua"/>
                <a:cs typeface="B Titr" panose="00000700000000000000" pitchFamily="2" charset="-78"/>
              </a:rPr>
              <a:t>کلیتوریس: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لبهای کوچک در بالا به هم رسیده و دور یک برجستگی به نام کلیتوریس یا فنچ یا چوچوله را           می گیرد. اندامی حساس، نرم و قابل انعطاف است که تاثیر مستقیم روی باروری ندارد ولی مهمترین بخش اندام زن برای تحریک و رسیدن به ارگاسم است.</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solidFill>
                  <a:srgbClr val="0070C0"/>
                </a:solidFill>
                <a:effectLst/>
                <a:uLnTx/>
                <a:uFillTx/>
                <a:latin typeface="Perpetua"/>
                <a:ea typeface="+mn-ea"/>
                <a:cs typeface="B Nazanin" panose="00000400000000000000" pitchFamily="2" charset="-78"/>
              </a:rPr>
              <a:t>بیشترین تعداد اعصاب تحریک کننده را دارد ومعادل آلت تناسلی در مرد است .</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اکثر خانمها با لمس کلیتوریس ارضا می شوند.که این لمس می تواند از طریق انگشت یا آلت به صورت دورانی یا چپ به راست یا پایین به بالا باشد.که اندازه آن</a:t>
            </a:r>
            <a:r>
              <a:rPr kumimoji="0" lang="fa-IR" sz="2400" b="1" i="0" u="none" strike="noStrike" kern="1200" cap="none" spc="0" normalizeH="0" noProof="0" dirty="0">
                <a:ln>
                  <a:noFill/>
                </a:ln>
                <a:effectLst/>
                <a:uLnTx/>
                <a:uFillTx/>
                <a:latin typeface="Perpetua"/>
                <a:ea typeface="+mn-ea"/>
                <a:cs typeface="B Nazanin" panose="00000400000000000000" pitchFamily="2" charset="-78"/>
              </a:rPr>
              <a:t> </a:t>
            </a: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با تحریک بزرگتر و حساستر می شود.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ea typeface="+mn-ea"/>
                <a:cs typeface="B Nazanin" panose="00000400000000000000" pitchFamily="2" charset="-78"/>
              </a:rPr>
              <a:t>لازم است جهت تحریک در ابتدا خانم از نظر ذهنی آماده گردد (ابراز کلام عاشقانه، لمس اندامهای غیر جنسی و سپس لمس اندامهای جنسی) تنها لمس کلیتوریس  شاید اصلا خوشایند نباشد و حتی حالت انزجار پیدا کند.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endParaRPr kumimoji="0" lang="en-US" sz="2400" b="1"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38376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33 - Ø±ÙØ´ Ø§Ø¨ØªÚ©Ø§Ø±Û Ø¨Ø±Ø§Û ÙØ¹Ø§ÛÙÙ Ø´Ø®ØµÛ Ù¾Ø±Ø¯Ù Ø¨Ú©Ø§Ø±Øª + Ø¹Ú©Ø³"/>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1351" y="1581665"/>
            <a:ext cx="6759145" cy="43001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303424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903" y="-7040"/>
            <a:ext cx="10713308" cy="5909310"/>
          </a:xfrm>
          <a:prstGeom prst="rect">
            <a:avLst/>
          </a:prstGeom>
        </p:spPr>
        <p:txBody>
          <a:bodyPr wrap="square" anchor="ctr">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fa-IR" sz="2800" b="1" i="1" u="none" strike="noStrike" kern="1200" cap="none" spc="0" normalizeH="0" baseline="0" noProof="0" dirty="0">
                <a:ln>
                  <a:noFill/>
                </a:ln>
                <a:solidFill>
                  <a:srgbClr val="C00000"/>
                </a:solidFill>
                <a:effectLst/>
                <a:uLnTx/>
                <a:uFillTx/>
                <a:latin typeface="Perpetua"/>
                <a:ea typeface="+mn-ea"/>
                <a:cs typeface="B Nazanin" panose="00000400000000000000" pitchFamily="2" charset="-78"/>
              </a:rPr>
              <a:t>پرده بکارت یا زه چین یا تاج واژن؟</a:t>
            </a:r>
          </a:p>
          <a:p>
            <a:pPr marL="342900" lvl="0" indent="-342900" algn="r" rtl="1">
              <a:lnSpc>
                <a:spcPct val="200000"/>
              </a:lnSpc>
              <a:buFont typeface="Wingdings" panose="05000000000000000000" pitchFamily="2" charset="2"/>
              <a:buChar char="v"/>
              <a:defRPr/>
            </a:pPr>
            <a:r>
              <a:rPr lang="fa-IR" sz="2400" b="1" dirty="0">
                <a:cs typeface="B Nazanin" panose="00000400000000000000" pitchFamily="2" charset="-78"/>
              </a:rPr>
              <a:t>یک تا دوسانتیمتر از مدخل ورودی مجرای تناسلی پرده ی بکارت قرار دارد. پرده انواع گوناگون دارد (پل دار، مشبک، هلالی، حلقوی که نوع حلقوی به دوصورت ساده و ارتجاعی می باشد)</a:t>
            </a:r>
            <a:endParaRPr lang="en-US" sz="2400" b="1" dirty="0">
              <a:cs typeface="B Nazanin" panose="00000400000000000000" pitchFamily="2" charset="-78"/>
            </a:endParaRPr>
          </a:p>
          <a:p>
            <a:pPr marL="342900" lvl="0" indent="-342900" algn="r" rtl="1">
              <a:lnSpc>
                <a:spcPct val="200000"/>
              </a:lnSpc>
              <a:buFont typeface="Wingdings" panose="05000000000000000000" pitchFamily="2" charset="2"/>
              <a:buChar char="v"/>
              <a:defRPr/>
            </a:pPr>
            <a:r>
              <a:rPr lang="fa-IR" sz="2400" b="1" dirty="0">
                <a:cs typeface="B Nazanin" panose="00000400000000000000" pitchFamily="2" charset="-78"/>
              </a:rPr>
              <a:t> نوع ارتجاعی یعنی هنگام دخول به قطر آلت تناسلی مرد باز می گردد و مجدد به حالت اولیه بر می گردد و هیچ گونه خونریزی هم ندارد و تا زمان زایمان طبیعی از بین نمی رود.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cs typeface="B Nazanin" panose="00000400000000000000" pitchFamily="2" charset="-78"/>
              </a:rPr>
              <a:t>یک چین مخاطی  بسیار نازک است که عروق و عصب بسیار کمی دارد و در صورت آمادگی خانم حس اولین دخول حس یک فشاراست . </a:t>
            </a:r>
          </a:p>
          <a:p>
            <a:pPr marL="342900" marR="0" lvl="0" indent="-342900" algn="r" defTabSz="914400" rtl="1" eaLnBrk="1" fontAlgn="auto" latinLnBrk="0" hangingPunct="1">
              <a:lnSpc>
                <a:spcPct val="200000"/>
              </a:lnSpc>
              <a:spcBef>
                <a:spcPts val="0"/>
              </a:spcBef>
              <a:spcAft>
                <a:spcPts val="0"/>
              </a:spcAft>
              <a:buClrTx/>
              <a:buSzTx/>
              <a:buFont typeface="Wingdings" panose="05000000000000000000" pitchFamily="2" charset="2"/>
              <a:buChar char="v"/>
              <a:tabLst/>
              <a:defRPr/>
            </a:pPr>
            <a:r>
              <a:rPr kumimoji="0" lang="fa-IR" sz="2400" b="1" i="0" u="none" strike="noStrike" kern="1200" cap="none" spc="0" normalizeH="0" baseline="0" noProof="0" dirty="0">
                <a:ln>
                  <a:noFill/>
                </a:ln>
                <a:effectLst/>
                <a:uLnTx/>
                <a:uFillTx/>
                <a:latin typeface="Perpetua"/>
                <a:cs typeface="B Nazanin" panose="00000400000000000000" pitchFamily="2" charset="-78"/>
              </a:rPr>
              <a:t>خونریزی پرده بکارت در حد چند قطره و یا اصلا هیچ خونی مشاهده نمی شود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903" y="4834890"/>
            <a:ext cx="2114707" cy="1886585"/>
          </a:xfrm>
          <a:prstGeom prst="rect">
            <a:avLst/>
          </a:prstGeom>
        </p:spPr>
      </p:pic>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692959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3347" y="305068"/>
            <a:ext cx="11438021" cy="5678478"/>
          </a:xfrm>
          <a:prstGeom prst="rect">
            <a:avLst/>
          </a:prstGeom>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2400" b="1" i="1" u="none" strike="noStrike" kern="1200" cap="none" spc="0" normalizeH="0" baseline="0" noProof="0" dirty="0">
                <a:ln>
                  <a:noFill/>
                </a:ln>
                <a:solidFill>
                  <a:srgbClr val="C00000"/>
                </a:solidFill>
                <a:effectLst/>
                <a:uLnTx/>
                <a:uFillTx/>
                <a:latin typeface="Perpetua"/>
                <a:ea typeface="+mn-ea"/>
                <a:cs typeface="B Nazanin" panose="00000400000000000000" pitchFamily="2" charset="-78"/>
              </a:rPr>
              <a:t>شب زفاف </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اولین دخول آلت تناسلی مرد به واژن خانم</a:t>
            </a:r>
            <a:r>
              <a:rPr lang="fa-IR" sz="2000" b="1" dirty="0">
                <a:latin typeface="Perpetua"/>
                <a:cs typeface="B Nazanin" panose="00000400000000000000" pitchFamily="2" charset="-78"/>
              </a:rPr>
              <a:t> در یک محیط امن و خصوصی صورت گیرد.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زمانی باشد که هر دو آمادگی و رضایت دارند.( شب عروسی به علت خستگی صورت نگیرد)</a:t>
            </a:r>
            <a:endParaRPr kumimoji="0" lang="en-US" sz="2000" b="1" i="0" u="none" strike="noStrike" kern="1200" cap="none" spc="0" normalizeH="0" baseline="0" noProof="0" dirty="0">
              <a:ln>
                <a:noFill/>
              </a:ln>
              <a:effectLst/>
              <a:uLnTx/>
              <a:uFillTx/>
              <a:latin typeface="Perpetua"/>
              <a:ea typeface="+mn-ea"/>
              <a:cs typeface="B Nazanin" panose="00000400000000000000" pitchFamily="2" charset="-78"/>
            </a:endParaRP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lang="fa-IR" sz="2000" b="1" dirty="0">
                <a:latin typeface="Perpetua"/>
                <a:cs typeface="B Nazanin" panose="00000400000000000000" pitchFamily="2" charset="-78"/>
              </a:rPr>
              <a:t>تنفس عمیق شکمی و ریلکسیشن موجب برطرف کردن افکار ناکارامد می شود. </a:t>
            </a:r>
          </a:p>
          <a:p>
            <a:pPr marL="342900" indent="-342900" algn="just" rtl="1">
              <a:lnSpc>
                <a:spcPct val="200000"/>
              </a:lnSpc>
              <a:buClr>
                <a:prstClr val="white"/>
              </a:buClr>
              <a:buFont typeface="Wingdings" panose="05000000000000000000" pitchFamily="2" charset="2"/>
              <a:buChar char="v"/>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معاشقه خیلی خوبی انجام گیرد تا محیط واژن خانم کاملا لغزنده گردد.(</a:t>
            </a:r>
            <a:r>
              <a:rPr lang="fa-IR" sz="2000" b="1" dirty="0">
                <a:latin typeface="Perpetua"/>
                <a:cs typeface="B Nazanin" panose="00000400000000000000" pitchFamily="2" charset="-78"/>
              </a:rPr>
              <a:t>تمرکز بر دیگر اندامهای خود و طرف مقابل،  </a:t>
            </a: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استفاده از ژل مرطوب کننده مثل ژل لوبریکانت)</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بهتراست هر دو از لحاظ بیماریهای مقاربتی قبل از اولین دخول بررسی گردند.</a:t>
            </a:r>
          </a:p>
          <a:p>
            <a:pPr marL="342900" marR="0" lvl="0" indent="-342900" algn="just" defTabSz="914400" rtl="1" eaLnBrk="1" fontAlgn="auto" latinLnBrk="0" hangingPunct="1">
              <a:lnSpc>
                <a:spcPct val="200000"/>
              </a:lnSpc>
              <a:spcBef>
                <a:spcPts val="0"/>
              </a:spcBef>
              <a:spcAft>
                <a:spcPts val="0"/>
              </a:spcAft>
              <a:buClr>
                <a:prstClr val="white"/>
              </a:buClr>
              <a:buSzTx/>
              <a:buFont typeface="Wingdings" panose="05000000000000000000" pitchFamily="2" charset="2"/>
              <a:buChar char="v"/>
              <a:tabLst/>
              <a:defRPr/>
            </a:pPr>
            <a:r>
              <a:rPr kumimoji="0" lang="fa-IR" sz="2000" b="1" i="0" u="none" strike="noStrike" kern="1200" cap="none" spc="0" normalizeH="0" baseline="0" noProof="0" dirty="0">
                <a:ln>
                  <a:noFill/>
                </a:ln>
                <a:effectLst/>
                <a:uLnTx/>
                <a:uFillTx/>
                <a:latin typeface="Perpetua"/>
                <a:ea typeface="+mn-ea"/>
                <a:cs typeface="B Nazanin" panose="00000400000000000000" pitchFamily="2" charset="-78"/>
              </a:rPr>
              <a:t>با توجه به اینکه با یک بار رابطه ، احتمال بارداری وجود دارد اگر تمایل به بارداری دارید حتما از سه ماه قبل مشاوره قبل از بارداری را انجام دهید. </a:t>
            </a:r>
            <a:endParaRPr kumimoji="0" lang="en-US" sz="2000" b="1" i="0" u="none" strike="noStrike" kern="1200" cap="none" spc="0" normalizeH="0" baseline="0" noProof="0" dirty="0">
              <a:ln>
                <a:noFill/>
              </a:ln>
              <a:effectLst/>
              <a:uLnTx/>
              <a:uFillTx/>
              <a:latin typeface="Perpetua"/>
              <a:ea typeface="+mn-ea"/>
              <a:cs typeface="B Nazanin" panose="00000400000000000000" pitchFamily="2" charset="-78"/>
            </a:endParaRPr>
          </a:p>
        </p:txBody>
      </p:sp>
      <p:sp>
        <p:nvSpPr>
          <p:cNvPr id="3" name="Slide Number Placeholder 2"/>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073F0-AF87-4D8E-85BA-A6581BD90714}" type="slidenum">
              <a:rPr kumimoji="0" lang="en-US" sz="1400" b="0" i="0" u="none" strike="noStrike" kern="1200" cap="none" spc="0" normalizeH="0" baseline="0" noProof="0" smtClean="0">
                <a:ln>
                  <a:noFill/>
                </a:ln>
                <a:solidFill>
                  <a:srgbClr val="FFFFFF"/>
                </a:solidFill>
                <a:effectLst/>
                <a:uLnTx/>
                <a:uFillTx/>
                <a:latin typeface="Franklin Gothic Book"/>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a:ln>
                <a:noFill/>
              </a:ln>
              <a:solidFill>
                <a:srgbClr val="FFFFFF"/>
              </a:solidFill>
              <a:effectLst/>
              <a:uLnTx/>
              <a:uFillTx/>
              <a:latin typeface="Franklin Gothic Book"/>
              <a:ea typeface="+mj-ea"/>
              <a:cs typeface="+mj-cs"/>
            </a:endParaRPr>
          </a:p>
        </p:txBody>
      </p:sp>
    </p:spTree>
    <p:extLst>
      <p:ext uri="{BB962C8B-B14F-4D97-AF65-F5344CB8AC3E}">
        <p14:creationId xmlns:p14="http://schemas.microsoft.com/office/powerpoint/2010/main" val="154370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TotalTime>
  <Words>3241</Words>
  <Application>Microsoft Office PowerPoint</Application>
  <PresentationFormat>Widescreen</PresentationFormat>
  <Paragraphs>241</Paragraphs>
  <Slides>52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2  Nazanin</vt:lpstr>
      <vt:lpstr>Angsana New</vt:lpstr>
      <vt:lpstr>Arial</vt:lpstr>
      <vt:lpstr>Calibri</vt:lpstr>
      <vt:lpstr>Calibri Light</vt:lpstr>
      <vt:lpstr>Franklin Gothic Book</vt:lpstr>
      <vt:lpstr>Perpetua</vt:lpstr>
      <vt:lpstr>Wingdings</vt:lpstr>
      <vt:lpstr>Office Theme</vt:lpstr>
      <vt:lpstr>PowerPoint Presentation</vt:lpstr>
      <vt:lpstr>PowerPoint Presentation</vt:lpstr>
      <vt:lpstr>اناتومی دستگاه تناسلی زنان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دستگاه تناسلی مردان</vt:lpstr>
      <vt:lpstr>اناتومی دستگاه تناسلی مردان</vt:lpstr>
      <vt:lpstr>PowerPoint Presentation</vt:lpstr>
      <vt:lpstr>PowerPoint Presentation</vt:lpstr>
      <vt:lpstr>PowerPoint Presentation</vt:lpstr>
      <vt:lpstr>PowerPoint Presentation</vt:lpstr>
      <vt:lpstr>تحریک جنسی آقایان</vt:lpstr>
      <vt:lpstr>PowerPoint Presentation</vt:lpstr>
      <vt:lpstr>عملکرد جنسی در مردان</vt:lpstr>
      <vt:lpstr>)نعوظERECTION (</vt:lpstr>
      <vt:lpstr>PowerPoint Presentation</vt:lpstr>
      <vt:lpstr>PowerPoint Presentation</vt:lpstr>
      <vt:lpstr>PowerPoint Presentation</vt:lpstr>
      <vt:lpstr>انزال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Amin Esmaili</cp:lastModifiedBy>
  <cp:revision>119</cp:revision>
  <dcterms:created xsi:type="dcterms:W3CDTF">2024-08-29T04:31:33Z</dcterms:created>
  <dcterms:modified xsi:type="dcterms:W3CDTF">2024-09-25T08:01:19Z</dcterms:modified>
</cp:coreProperties>
</file>